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4999275" cy="27000200"/>
  <p:notesSz cx="20104100" cy="12065000"/>
  <p:defaultTextStyle>
    <a:defPPr>
      <a:defRPr lang="ru-RU"/>
    </a:defPPr>
    <a:lvl1pPr marL="0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1pPr>
    <a:lvl2pPr marL="1023259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2pPr>
    <a:lvl3pPr marL="2046519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3pPr>
    <a:lvl4pPr marL="3069778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4pPr>
    <a:lvl5pPr marL="4093037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5pPr>
    <a:lvl6pPr marL="5116297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6pPr>
    <a:lvl7pPr marL="6139556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7pPr>
    <a:lvl8pPr marL="7162815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8pPr>
    <a:lvl9pPr marL="8186075" algn="l" defTabSz="2046519" rtl="0" eaLnBrk="1" latinLnBrk="0" hangingPunct="1">
      <a:defRPr sz="40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2" userDrawn="1">
          <p15:clr>
            <a:srgbClr val="A4A3A4"/>
          </p15:clr>
        </p15:guide>
        <p15:guide id="4" pos="1597" userDrawn="1">
          <p15:clr>
            <a:srgbClr val="A4A3A4"/>
          </p15:clr>
        </p15:guide>
        <p15:guide id="5" pos="21748" userDrawn="1">
          <p15:clr>
            <a:srgbClr val="A4A3A4"/>
          </p15:clr>
        </p15:guide>
        <p15:guide id="6" pos="22633" userDrawn="1">
          <p15:clr>
            <a:srgbClr val="A4A3A4"/>
          </p15:clr>
        </p15:guide>
        <p15:guide id="7" orient="horz" pos="16034" userDrawn="1">
          <p15:clr>
            <a:srgbClr val="A4A3A4"/>
          </p15:clr>
        </p15:guide>
        <p15:guide id="8" pos="26701" userDrawn="1">
          <p15:clr>
            <a:srgbClr val="A4A3A4"/>
          </p15:clr>
        </p15:guide>
        <p15:guide id="9" orient="horz" pos="5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0C2"/>
    <a:srgbClr val="595959"/>
    <a:srgbClr val="4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3968" autoAdjust="0"/>
  </p:normalViewPr>
  <p:slideViewPr>
    <p:cSldViewPr snapToGrid="0">
      <p:cViewPr>
        <p:scale>
          <a:sx n="20" d="100"/>
          <a:sy n="20" d="100"/>
        </p:scale>
        <p:origin x="-2508" y="-780"/>
      </p:cViewPr>
      <p:guideLst>
        <p:guide orient="horz" pos="952"/>
        <p:guide orient="horz" pos="16034"/>
        <p:guide orient="horz" pos="5912"/>
        <p:guide pos="1597"/>
        <p:guide pos="21748"/>
        <p:guide pos="22633"/>
        <p:guide pos="2670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04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04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25-B6F4-9941-9A40-99305E193D2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508125"/>
            <a:ext cx="6784975" cy="4071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807075"/>
            <a:ext cx="16084550" cy="4749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460163"/>
            <a:ext cx="8712200" cy="604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1460163"/>
            <a:ext cx="8712200" cy="604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2BF4-7AB8-4545-96DC-AF282860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/>
              <a:t>Текстовый блок</a:t>
            </a:r>
            <a:r>
              <a:rPr lang="ru-RU" sz="4400" baseline="0" dirty="0"/>
              <a:t> выравниваем по левому краю, затем внутри блока распределяем равномерно по вертикали. Справа обозначено место под фотографии, это может быть 1,2,3 и 4 фотографии, главное, чтобы они были выровнены по нижней линии и размещались с одинаковыми интервалами. 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2BF4-7AB8-4545-96DC-AF282860F4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4945" y="8370062"/>
            <a:ext cx="38249386" cy="190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49891" y="15120112"/>
            <a:ext cx="314994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299754" y="25110186"/>
            <a:ext cx="14399768" cy="6200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49965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399481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9964" y="6210046"/>
            <a:ext cx="40499348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299754" y="25110186"/>
            <a:ext cx="14399768" cy="6200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49965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399481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49964" y="6210046"/>
            <a:ext cx="19574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174625" y="6210046"/>
            <a:ext cx="19574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5299754" y="25110186"/>
            <a:ext cx="14399768" cy="6200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249965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32399481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9371" y="788976"/>
            <a:ext cx="20062058" cy="4253152"/>
          </a:xfrm>
          <a:prstGeom prst="rect">
            <a:avLst/>
          </a:prstGeom>
        </p:spPr>
        <p:txBody>
          <a:bodyPr lIns="0" tIns="0" rIns="0" bIns="0"/>
          <a:lstStyle>
            <a:lvl1pPr>
              <a:defRPr sz="27638" b="0" i="0">
                <a:solidFill>
                  <a:schemeClr val="bg1"/>
                </a:solidFill>
                <a:latin typeface="Bebas Neue Regular"/>
                <a:cs typeface="Bebas Neue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5299754" y="25110186"/>
            <a:ext cx="14399768" cy="6200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249965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32399481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5299754" y="25110186"/>
            <a:ext cx="14399768" cy="6200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2249965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2399481" y="25110186"/>
            <a:ext cx="10349833" cy="6200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6D8CC9-1B3E-C20B-258C-CD0DB79D4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0" t="8212" r="383" b="19782"/>
          <a:stretch/>
        </p:blipFill>
        <p:spPr>
          <a:xfrm>
            <a:off x="0" y="0"/>
            <a:ext cx="44999275" cy="10853530"/>
          </a:xfrm>
          <a:prstGeom prst="rect">
            <a:avLst/>
          </a:prstGeom>
        </p:spPr>
      </p:pic>
      <p:sp>
        <p:nvSpPr>
          <p:cNvPr id="58" name="bg object 24">
            <a:extLst>
              <a:ext uri="{FF2B5EF4-FFF2-40B4-BE49-F238E27FC236}">
                <a16:creationId xmlns:a16="http://schemas.microsoft.com/office/drawing/2014/main" xmlns="" id="{28ED2525-7E71-B723-511B-6AC3864B299B}"/>
              </a:ext>
            </a:extLst>
          </p:cNvPr>
          <p:cNvSpPr/>
          <p:nvPr userDrawn="1"/>
        </p:nvSpPr>
        <p:spPr>
          <a:xfrm>
            <a:off x="0" y="8166100"/>
            <a:ext cx="44999275" cy="18828416"/>
          </a:xfrm>
          <a:custGeom>
            <a:avLst/>
            <a:gdLst/>
            <a:ahLst/>
            <a:cxnLst/>
            <a:rect l="l" t="t" r="r" b="b"/>
            <a:pathLst>
              <a:path w="20104100" h="7600950">
                <a:moveTo>
                  <a:pt x="20104082" y="0"/>
                </a:moveTo>
                <a:lnTo>
                  <a:pt x="0" y="0"/>
                </a:lnTo>
                <a:lnTo>
                  <a:pt x="0" y="7600364"/>
                </a:lnTo>
                <a:lnTo>
                  <a:pt x="20104082" y="7600364"/>
                </a:lnTo>
                <a:lnTo>
                  <a:pt x="20104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1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AC1F95-7BEE-3C98-3A33-3C773AB438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73" y="1030723"/>
            <a:ext cx="20089264" cy="3599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3168">
        <a:defRPr>
          <a:latin typeface="+mn-lt"/>
          <a:ea typeface="+mn-ea"/>
          <a:cs typeface="+mn-cs"/>
        </a:defRPr>
      </a:lvl2pPr>
      <a:lvl3pPr marL="2046336">
        <a:defRPr>
          <a:latin typeface="+mn-lt"/>
          <a:ea typeface="+mn-ea"/>
          <a:cs typeface="+mn-cs"/>
        </a:defRPr>
      </a:lvl3pPr>
      <a:lvl4pPr marL="3069504">
        <a:defRPr>
          <a:latin typeface="+mn-lt"/>
          <a:ea typeface="+mn-ea"/>
          <a:cs typeface="+mn-cs"/>
        </a:defRPr>
      </a:lvl4pPr>
      <a:lvl5pPr marL="4092672">
        <a:defRPr>
          <a:latin typeface="+mn-lt"/>
          <a:ea typeface="+mn-ea"/>
          <a:cs typeface="+mn-cs"/>
        </a:defRPr>
      </a:lvl5pPr>
      <a:lvl6pPr marL="5115839">
        <a:defRPr>
          <a:latin typeface="+mn-lt"/>
          <a:ea typeface="+mn-ea"/>
          <a:cs typeface="+mn-cs"/>
        </a:defRPr>
      </a:lvl6pPr>
      <a:lvl7pPr marL="6139007">
        <a:defRPr>
          <a:latin typeface="+mn-lt"/>
          <a:ea typeface="+mn-ea"/>
          <a:cs typeface="+mn-cs"/>
        </a:defRPr>
      </a:lvl7pPr>
      <a:lvl8pPr marL="7162175">
        <a:defRPr>
          <a:latin typeface="+mn-lt"/>
          <a:ea typeface="+mn-ea"/>
          <a:cs typeface="+mn-cs"/>
        </a:defRPr>
      </a:lvl8pPr>
      <a:lvl9pPr marL="818534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3168">
        <a:defRPr>
          <a:latin typeface="+mn-lt"/>
          <a:ea typeface="+mn-ea"/>
          <a:cs typeface="+mn-cs"/>
        </a:defRPr>
      </a:lvl2pPr>
      <a:lvl3pPr marL="2046336">
        <a:defRPr>
          <a:latin typeface="+mn-lt"/>
          <a:ea typeface="+mn-ea"/>
          <a:cs typeface="+mn-cs"/>
        </a:defRPr>
      </a:lvl3pPr>
      <a:lvl4pPr marL="3069504">
        <a:defRPr>
          <a:latin typeface="+mn-lt"/>
          <a:ea typeface="+mn-ea"/>
          <a:cs typeface="+mn-cs"/>
        </a:defRPr>
      </a:lvl4pPr>
      <a:lvl5pPr marL="4092672">
        <a:defRPr>
          <a:latin typeface="+mn-lt"/>
          <a:ea typeface="+mn-ea"/>
          <a:cs typeface="+mn-cs"/>
        </a:defRPr>
      </a:lvl5pPr>
      <a:lvl6pPr marL="5115839">
        <a:defRPr>
          <a:latin typeface="+mn-lt"/>
          <a:ea typeface="+mn-ea"/>
          <a:cs typeface="+mn-cs"/>
        </a:defRPr>
      </a:lvl6pPr>
      <a:lvl7pPr marL="6139007">
        <a:defRPr>
          <a:latin typeface="+mn-lt"/>
          <a:ea typeface="+mn-ea"/>
          <a:cs typeface="+mn-cs"/>
        </a:defRPr>
      </a:lvl7pPr>
      <a:lvl8pPr marL="7162175">
        <a:defRPr>
          <a:latin typeface="+mn-lt"/>
          <a:ea typeface="+mn-ea"/>
          <a:cs typeface="+mn-cs"/>
        </a:defRPr>
      </a:lvl8pPr>
      <a:lvl9pPr marL="818534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7C2D1C-D750-C146-ADEC-320ADC0879CE}"/>
              </a:ext>
            </a:extLst>
          </p:cNvPr>
          <p:cNvSpPr/>
          <p:nvPr/>
        </p:nvSpPr>
        <p:spPr>
          <a:xfrm>
            <a:off x="23487365" y="9209991"/>
            <a:ext cx="20311610" cy="13061979"/>
          </a:xfrm>
          <a:prstGeom prst="rect">
            <a:avLst/>
          </a:prstGeom>
          <a:solidFill>
            <a:srgbClr val="595959">
              <a:alpha val="65098"/>
            </a:srgb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23487366" y="23356763"/>
            <a:ext cx="20384699" cy="2602114"/>
          </a:xfrm>
          <a:prstGeom prst="rect">
            <a:avLst/>
          </a:prstGeom>
        </p:spPr>
        <p:txBody>
          <a:bodyPr vert="horz" wrap="square" lIns="0" tIns="36948" rIns="0" bIns="0" rtlCol="0">
            <a:spAutoFit/>
          </a:bodyPr>
          <a:lstStyle/>
          <a:p>
            <a:pPr marL="28421">
              <a:lnSpc>
                <a:spcPts val="6500"/>
              </a:lnSpc>
              <a:spcBef>
                <a:spcPts val="2224"/>
              </a:spcBef>
            </a:pPr>
            <a:r>
              <a:rPr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СРОКИ СТРОИТЕЛЬСТВА:</a:t>
            </a:r>
          </a:p>
          <a:p>
            <a:pPr marL="28421">
              <a:lnSpc>
                <a:spcPts val="6500"/>
              </a:lnSpc>
              <a:spcBef>
                <a:spcPts val="78"/>
              </a:spcBef>
            </a:pPr>
            <a:r>
              <a:rPr sz="4700" b="1" kern="100" spc="100" dirty="0" err="1" smtClean="0">
                <a:latin typeface="Roboto Black" charset="0"/>
                <a:ea typeface="Roboto Black" charset="0"/>
                <a:cs typeface="Roboto Black" charset="0"/>
              </a:rPr>
              <a:t>Начало</a:t>
            </a:r>
            <a:r>
              <a:rPr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 </a:t>
            </a:r>
            <a:r>
              <a:rPr sz="4700" b="1" kern="100" spc="100" dirty="0" err="1" smtClean="0">
                <a:latin typeface="Roboto Black" charset="0"/>
                <a:ea typeface="Roboto Black" charset="0"/>
                <a:cs typeface="Roboto Black" charset="0"/>
              </a:rPr>
              <a:t>строительства</a:t>
            </a:r>
            <a:r>
              <a:rPr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 –</a:t>
            </a: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 </a:t>
            </a:r>
            <a:r>
              <a:rPr lang="en-US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II </a:t>
            </a: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квартал </a:t>
            </a:r>
            <a:r>
              <a:rPr lang="en-US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2023 </a:t>
            </a: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года</a:t>
            </a:r>
            <a:endParaRPr sz="4700" b="1" kern="100" spc="100" dirty="0" smtClean="0">
              <a:latin typeface="Roboto Black" charset="0"/>
              <a:ea typeface="Roboto Black" charset="0"/>
              <a:cs typeface="Roboto Black" charset="0"/>
            </a:endParaRPr>
          </a:p>
          <a:p>
            <a:pPr marL="28421">
              <a:lnSpc>
                <a:spcPts val="6500"/>
              </a:lnSpc>
              <a:spcBef>
                <a:spcPts val="380"/>
              </a:spcBef>
            </a:pPr>
            <a:r>
              <a:rPr sz="4700" b="1" kern="100" spc="100" dirty="0" err="1" smtClean="0">
                <a:latin typeface="Roboto Black" charset="0"/>
                <a:ea typeface="Roboto Black" charset="0"/>
                <a:cs typeface="Roboto Black" charset="0"/>
              </a:rPr>
              <a:t>Окончание</a:t>
            </a:r>
            <a:r>
              <a:rPr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 </a:t>
            </a:r>
            <a:r>
              <a:rPr sz="4700" b="1" kern="100" spc="100" dirty="0" err="1" smtClean="0">
                <a:latin typeface="Roboto Black" charset="0"/>
                <a:ea typeface="Roboto Black" charset="0"/>
                <a:cs typeface="Roboto Black" charset="0"/>
              </a:rPr>
              <a:t>строительства</a:t>
            </a:r>
            <a:r>
              <a:rPr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 –</a:t>
            </a: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 </a:t>
            </a:r>
            <a:r>
              <a:rPr lang="en-US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IV </a:t>
            </a: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квартал </a:t>
            </a:r>
            <a:r>
              <a:rPr lang="en-US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2024 </a:t>
            </a: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года</a:t>
            </a:r>
            <a:endParaRPr sz="4700" b="1" kern="100" spc="1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F9A45A-4307-3C4F-A01E-55B6176A14F0}"/>
              </a:ext>
            </a:extLst>
          </p:cNvPr>
          <p:cNvSpPr txBox="1"/>
          <p:nvPr/>
        </p:nvSpPr>
        <p:spPr>
          <a:xfrm>
            <a:off x="871946" y="18474777"/>
            <a:ext cx="22379450" cy="75943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421">
              <a:lnSpc>
                <a:spcPts val="6500"/>
              </a:lnSpc>
              <a:spcBef>
                <a:spcPts val="2551"/>
              </a:spcBef>
            </a:pPr>
            <a:r>
              <a:rPr lang="ru-RU" sz="4700" b="1" kern="100" spc="100" dirty="0" smtClean="0">
                <a:latin typeface="Roboto"/>
                <a:cs typeface="Roboto"/>
              </a:rPr>
              <a:t>ОТВЕТСТВЕННЫЙ ЗА ПРОИЗВОДСТВО РАБОТ: </a:t>
            </a:r>
            <a:r>
              <a:rPr lang="ru-RU" sz="4700" kern="100" spc="100" dirty="0" smtClean="0">
                <a:latin typeface="Roboto"/>
                <a:cs typeface="Roboto"/>
              </a:rPr>
              <a:t/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Руководитель строительства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err="1" smtClean="0">
                <a:latin typeface="Roboto"/>
                <a:cs typeface="Roboto"/>
              </a:rPr>
              <a:t>Годынюк</a:t>
            </a:r>
            <a:r>
              <a:rPr lang="ru-RU" sz="4700" kern="100" spc="100" dirty="0" smtClean="0">
                <a:latin typeface="Roboto"/>
                <a:cs typeface="Roboto"/>
              </a:rPr>
              <a:t> Олег Борисович 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Тел.: 8 (964) 645-79-03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b="1" kern="100" spc="100" dirty="0" smtClean="0">
                <a:latin typeface="Roboto"/>
                <a:cs typeface="Roboto"/>
              </a:rPr>
              <a:t>КОНТРОЛИРУЮЩИЙ ОРГАН: </a:t>
            </a:r>
            <a:r>
              <a:rPr lang="ru-RU" sz="4700" kern="100" spc="100" dirty="0" smtClean="0">
                <a:latin typeface="Roboto"/>
                <a:cs typeface="Roboto"/>
              </a:rPr>
              <a:t/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Инспекция Государственного строительного надзора Архангельской области 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Адрес: 165650, Архангельская область, г. Коряжма, проспект  Ленина, д.29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Тел.: 8 (8818) 503-96-96</a:t>
            </a:r>
          </a:p>
          <a:p>
            <a:pPr>
              <a:lnSpc>
                <a:spcPts val="6500"/>
              </a:lnSpc>
            </a:pPr>
            <a:r>
              <a:rPr lang="ru-RU" sz="4700" b="1" kern="100" spc="100" dirty="0" smtClean="0">
                <a:latin typeface="Roboto"/>
                <a:cs typeface="Roboto"/>
              </a:rPr>
              <a:t>РАЗРЕШЕНИЕ НА СТРОИТЕЛЬСТВО: </a:t>
            </a:r>
            <a:r>
              <a:rPr lang="ru-RU" sz="4700" kern="100" spc="100" dirty="0" smtClean="0">
                <a:latin typeface="Roboto"/>
                <a:cs typeface="Roboto"/>
              </a:rPr>
              <a:t>№ 29-07-03-2023 от 12.04.2023</a:t>
            </a:r>
            <a:endParaRPr lang="ru-RU" sz="4700" kern="100" spc="100" dirty="0">
              <a:latin typeface="Roboto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17A01F-666A-5E4C-A7D8-BABA5B359390}"/>
              </a:ext>
            </a:extLst>
          </p:cNvPr>
          <p:cNvSpPr txBox="1"/>
          <p:nvPr/>
        </p:nvSpPr>
        <p:spPr>
          <a:xfrm>
            <a:off x="871946" y="11713953"/>
            <a:ext cx="22353086" cy="67608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46895">
              <a:lnSpc>
                <a:spcPts val="6500"/>
              </a:lnSpc>
              <a:spcBef>
                <a:spcPts val="2057"/>
              </a:spcBef>
            </a:pP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ГЕНПРОЕКТИРОВЩИК: </a:t>
            </a: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/>
            </a:r>
            <a:b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</a:b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>ООО «Террикон» </a:t>
            </a:r>
            <a:b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</a:b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>Адрес: 170001, г. Тверь, проспект Калинина, д. 17</a:t>
            </a:r>
            <a:b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</a:b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>Тел.: 8 (495) 145-70-10 </a:t>
            </a:r>
            <a:b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</a:br>
            <a:r>
              <a:rPr lang="ru-RU" sz="4700" b="1" kern="100" spc="100" dirty="0" smtClean="0">
                <a:latin typeface="Roboto Black" charset="0"/>
                <a:ea typeface="Roboto Black" charset="0"/>
                <a:cs typeface="Roboto Black" charset="0"/>
              </a:rPr>
              <a:t>ГЕНПОДРЯДЧИК: </a:t>
            </a: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/>
            </a:r>
            <a:b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</a:b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>ООО «Северо-Западное Строительно-Монтажное Управление»</a:t>
            </a:r>
            <a:b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</a:br>
            <a:r>
              <a:rPr lang="ru-RU" sz="4700" kern="100" spc="100" dirty="0" smtClean="0">
                <a:latin typeface="Roboto Black" charset="0"/>
                <a:ea typeface="Roboto Black" charset="0"/>
                <a:cs typeface="Roboto Black" charset="0"/>
              </a:rPr>
              <a:t>Адрес: 199155, г. Санкт-Петербург, ул. Уральская, д.17, к.3, литер Е, помещ.23Н, оф.33</a:t>
            </a:r>
            <a:endParaRPr lang="ru-RU" sz="4700" kern="100" spc="100" dirty="0">
              <a:latin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303AE-36D0-4642-A130-6198B456AF38}"/>
              </a:ext>
            </a:extLst>
          </p:cNvPr>
          <p:cNvSpPr txBox="1"/>
          <p:nvPr/>
        </p:nvSpPr>
        <p:spPr>
          <a:xfrm>
            <a:off x="871946" y="8311462"/>
            <a:ext cx="22353086" cy="346505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9842">
              <a:lnSpc>
                <a:spcPts val="6500"/>
              </a:lnSpc>
              <a:spcBef>
                <a:spcPts val="1690"/>
              </a:spcBef>
            </a:pPr>
            <a:r>
              <a:rPr lang="ru-RU" sz="4700" b="1" kern="100" spc="100" dirty="0">
                <a:latin typeface="Roboto Black" charset="0"/>
                <a:ea typeface="Roboto Black" charset="0"/>
                <a:cs typeface="Roboto Black" charset="0"/>
              </a:rPr>
              <a:t>ЗАКАЗЧИК:</a:t>
            </a:r>
          </a:p>
          <a:p>
            <a:pPr marL="29842" marR="1989493">
              <a:lnSpc>
                <a:spcPts val="6500"/>
              </a:lnSpc>
              <a:spcBef>
                <a:spcPts val="324"/>
              </a:spcBef>
            </a:pPr>
            <a:r>
              <a:rPr lang="ru-RU" sz="4700" kern="100" spc="100" dirty="0" smtClean="0">
                <a:latin typeface="Roboto"/>
                <a:cs typeface="Roboto"/>
              </a:rPr>
              <a:t>АО «Архангельский экологический оператор» 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Адрес: 163000, г. Архангельск, пр. Троицкий д.45 </a:t>
            </a:r>
            <a:br>
              <a:rPr lang="ru-RU" sz="4700" kern="100" spc="100" dirty="0" smtClean="0">
                <a:latin typeface="Roboto"/>
                <a:cs typeface="Roboto"/>
              </a:rPr>
            </a:br>
            <a:r>
              <a:rPr lang="ru-RU" sz="4700" kern="100" spc="100" dirty="0" smtClean="0">
                <a:latin typeface="Roboto"/>
                <a:cs typeface="Roboto"/>
              </a:rPr>
              <a:t>Тел.: 8 (8182) 20-06-53 </a:t>
            </a:r>
            <a:endParaRPr lang="ru-RU" sz="4700" kern="100" spc="100" dirty="0">
              <a:latin typeface="Roboto"/>
              <a:cs typeface="Roboto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B5F8757E-457A-7342-A670-4E5F4F54AF88}"/>
              </a:ext>
            </a:extLst>
          </p:cNvPr>
          <p:cNvSpPr txBox="1"/>
          <p:nvPr/>
        </p:nvSpPr>
        <p:spPr>
          <a:xfrm>
            <a:off x="2535237" y="4245354"/>
            <a:ext cx="22114585" cy="862565"/>
          </a:xfrm>
          <a:prstGeom prst="rect">
            <a:avLst/>
          </a:prstGeom>
        </p:spPr>
        <p:txBody>
          <a:bodyPr vert="horz" wrap="square" lIns="0" tIns="31263" rIns="0" bIns="0" rtlCol="0">
            <a:spAutoFit/>
          </a:bodyPr>
          <a:lstStyle/>
          <a:p>
            <a:pPr marL="28421">
              <a:spcBef>
                <a:spcPts val="246"/>
              </a:spcBef>
            </a:pPr>
            <a:r>
              <a:rPr lang="ru-RU" sz="5400" b="1" kern="100" spc="100" dirty="0">
                <a:solidFill>
                  <a:srgbClr val="FFFFFF"/>
                </a:solidFill>
                <a:latin typeface="Roboto Black" charset="0"/>
                <a:ea typeface="Roboto Black" charset="0"/>
                <a:cs typeface="Roboto Black" charset="0"/>
              </a:rPr>
              <a:t>НАИМЕНОВАНИЕ ОБЪЕКТА</a:t>
            </a:r>
            <a:r>
              <a:rPr sz="5400" b="1" kern="100" spc="100" dirty="0">
                <a:solidFill>
                  <a:srgbClr val="FFFFFF"/>
                </a:solidFill>
                <a:latin typeface="Roboto Black" charset="0"/>
                <a:ea typeface="Roboto Black" charset="0"/>
                <a:cs typeface="Roboto Black" charset="0"/>
              </a:rPr>
              <a:t>:</a:t>
            </a:r>
            <a:endParaRPr sz="5400" b="1" kern="100" spc="1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15D180-8683-4D4A-8A63-046E77A1FE14}"/>
              </a:ext>
            </a:extLst>
          </p:cNvPr>
          <p:cNvSpPr txBox="1"/>
          <p:nvPr/>
        </p:nvSpPr>
        <p:spPr>
          <a:xfrm>
            <a:off x="2535235" y="5344128"/>
            <a:ext cx="31775949" cy="240065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52579" marR="11369">
              <a:lnSpc>
                <a:spcPts val="5000"/>
              </a:lnSpc>
              <a:spcBef>
                <a:spcPts val="1533"/>
              </a:spcBef>
            </a:pPr>
            <a:r>
              <a:rPr lang="ru-RU" sz="5000" b="1" kern="100" spc="100" dirty="0">
                <a:solidFill>
                  <a:srgbClr val="FFFFFF"/>
                </a:solidFill>
                <a:latin typeface="Roboto"/>
                <a:cs typeface="Roboto"/>
              </a:rPr>
              <a:t>К</a:t>
            </a:r>
            <a:r>
              <a:rPr lang="ru-RU" sz="5000" b="1" kern="100" spc="100" dirty="0" smtClean="0">
                <a:solidFill>
                  <a:srgbClr val="FFFFFF"/>
                </a:solidFill>
                <a:latin typeface="Roboto"/>
                <a:cs typeface="Roboto"/>
              </a:rPr>
              <a:t>омплекс обработки и утилизации твердых коммунальных отходов </a:t>
            </a:r>
            <a:endParaRPr lang="en-US" sz="5000" b="1" kern="100" spc="100" dirty="0" smtClean="0">
              <a:solidFill>
                <a:srgbClr val="FFFFFF"/>
              </a:solidFill>
              <a:latin typeface="Roboto"/>
              <a:cs typeface="Roboto"/>
            </a:endParaRPr>
          </a:p>
          <a:p>
            <a:pPr marL="52579" marR="11369">
              <a:lnSpc>
                <a:spcPts val="5000"/>
              </a:lnSpc>
              <a:spcBef>
                <a:spcPts val="1533"/>
              </a:spcBef>
            </a:pPr>
            <a:r>
              <a:rPr lang="ru-RU" sz="5000" b="1" kern="100" spc="100" dirty="0" smtClean="0">
                <a:solidFill>
                  <a:srgbClr val="FFFFFF"/>
                </a:solidFill>
                <a:latin typeface="Roboto"/>
                <a:cs typeface="Roboto"/>
              </a:rPr>
              <a:t>мощностью 70 000 тонн в год,</a:t>
            </a:r>
            <a:r>
              <a:rPr lang="en-US" sz="5000" b="1" kern="100" spc="100" dirty="0" smtClean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ru-RU" sz="5000" b="1" kern="100" spc="100" dirty="0" smtClean="0">
                <a:solidFill>
                  <a:srgbClr val="FFFFFF"/>
                </a:solidFill>
                <a:latin typeface="Roboto"/>
                <a:cs typeface="Roboto"/>
              </a:rPr>
              <a:t>расположенный по адресу:</a:t>
            </a:r>
            <a:r>
              <a:rPr lang="en-US" sz="5000" b="1" kern="100" spc="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ru-RU" sz="5000" b="1" kern="100" spc="100" dirty="0" smtClean="0">
                <a:solidFill>
                  <a:srgbClr val="FFFFFF"/>
                </a:solidFill>
                <a:latin typeface="Roboto"/>
                <a:cs typeface="Roboto"/>
              </a:rPr>
              <a:t>Архангельская область, </a:t>
            </a:r>
            <a:endParaRPr lang="en-US" sz="5000" b="1" kern="100" spc="100" dirty="0" smtClean="0">
              <a:solidFill>
                <a:srgbClr val="FFFFFF"/>
              </a:solidFill>
              <a:latin typeface="Roboto"/>
              <a:cs typeface="Roboto"/>
            </a:endParaRPr>
          </a:p>
          <a:p>
            <a:pPr marL="52579" marR="11369">
              <a:lnSpc>
                <a:spcPts val="5000"/>
              </a:lnSpc>
              <a:spcBef>
                <a:spcPts val="1533"/>
              </a:spcBef>
            </a:pPr>
            <a:r>
              <a:rPr lang="ru-RU" sz="5000" b="1" kern="100" spc="100" dirty="0" smtClean="0">
                <a:solidFill>
                  <a:srgbClr val="FFFFFF"/>
                </a:solidFill>
                <a:latin typeface="Roboto"/>
                <a:cs typeface="Roboto"/>
              </a:rPr>
              <a:t>Котласский р-н, муниципальное образование «Черемушское» </a:t>
            </a:r>
            <a:endParaRPr lang="ru-RU" sz="5000" b="1" kern="100" spc="100" dirty="0">
              <a:latin typeface="Roboto"/>
              <a:cs typeface="Robo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8BD6F3-E2C4-0EC4-1478-408F23612D9D}"/>
              </a:ext>
            </a:extLst>
          </p:cNvPr>
          <p:cNvSpPr txBox="1"/>
          <p:nvPr/>
        </p:nvSpPr>
        <p:spPr>
          <a:xfrm>
            <a:off x="26310497" y="16581727"/>
            <a:ext cx="131777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lang="ru-RU" sz="6600" spc="-5" dirty="0">
                <a:solidFill>
                  <a:schemeClr val="bg1">
                    <a:lumMod val="75000"/>
                  </a:schemeClr>
                </a:solidFill>
                <a:latin typeface="Roboto"/>
                <a:cs typeface="Roboto"/>
              </a:rPr>
              <a:t>МЕСТО</a:t>
            </a:r>
            <a:r>
              <a:rPr lang="ru-RU" sz="6600" spc="-25" dirty="0">
                <a:solidFill>
                  <a:schemeClr val="bg1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lang="ru-RU" sz="6600" spc="5" dirty="0">
                <a:solidFill>
                  <a:schemeClr val="bg1">
                    <a:lumMod val="75000"/>
                  </a:schemeClr>
                </a:solidFill>
                <a:latin typeface="Roboto"/>
                <a:cs typeface="Roboto"/>
              </a:rPr>
              <a:t>ДЛЯ</a:t>
            </a:r>
            <a:r>
              <a:rPr lang="ru-RU" sz="6600" spc="-25" dirty="0">
                <a:solidFill>
                  <a:schemeClr val="bg1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lang="ru-RU" sz="6600" spc="-5" dirty="0">
                <a:solidFill>
                  <a:schemeClr val="bg1">
                    <a:lumMod val="75000"/>
                  </a:schemeClr>
                </a:solidFill>
                <a:latin typeface="Roboto"/>
                <a:cs typeface="Roboto"/>
              </a:rPr>
              <a:t>ФОТОГРАФИИ ОБЪЕКТА/ЭСКИЗА ОБЪЕКТА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577669-D7FD-4A39-687B-5C768849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4512" y="1566541"/>
            <a:ext cx="6465600" cy="53576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397" y="9188138"/>
            <a:ext cx="20628064" cy="137733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114</Words>
  <Application>Microsoft Office PowerPoint</Application>
  <PresentationFormat>Произвольный</PresentationFormat>
  <Paragraphs>15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копия</dc:title>
  <dc:creator>Elena</dc:creator>
  <cp:lastModifiedBy>Elena</cp:lastModifiedBy>
  <cp:revision>73</cp:revision>
  <dcterms:created xsi:type="dcterms:W3CDTF">2022-02-03T11:27:55Z</dcterms:created>
  <dcterms:modified xsi:type="dcterms:W3CDTF">2023-06-15T16:57:19Z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2022-02-03T00:00:00Z</vt:filetime>
  </property>
</Properties>
</file>