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7" r:id="rId2"/>
    <p:sldId id="262" r:id="rId3"/>
    <p:sldId id="356" r:id="rId4"/>
    <p:sldId id="368" r:id="rId5"/>
    <p:sldId id="357" r:id="rId6"/>
    <p:sldId id="366" r:id="rId7"/>
    <p:sldId id="361" r:id="rId8"/>
    <p:sldId id="362" r:id="rId9"/>
    <p:sldId id="271" r:id="rId10"/>
    <p:sldId id="310" r:id="rId11"/>
    <p:sldId id="274" r:id="rId12"/>
    <p:sldId id="369" r:id="rId13"/>
    <p:sldId id="278" r:id="rId14"/>
    <p:sldId id="273" r:id="rId15"/>
    <p:sldId id="283" r:id="rId16"/>
    <p:sldId id="272" r:id="rId17"/>
  </p:sldIdLst>
  <p:sldSz cx="12192000" cy="68580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76129"/>
    <a:srgbClr val="F55B05"/>
    <a:srgbClr val="06D3D8"/>
    <a:srgbClr val="005392"/>
    <a:srgbClr val="C6F2CE"/>
    <a:srgbClr val="06C7CC"/>
    <a:srgbClr val="DAFCFC"/>
    <a:srgbClr val="ACF6DF"/>
    <a:srgbClr val="D2F2F6"/>
    <a:srgbClr val="B8EED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3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87A-AD69-4C0A-81B7-FA8AA57F1688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28CC4-BA88-40EB-BC2F-5AC356489D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5550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87A-AD69-4C0A-81B7-FA8AA57F1688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28CC4-BA88-40EB-BC2F-5AC356489D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5506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87A-AD69-4C0A-81B7-FA8AA57F1688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28CC4-BA88-40EB-BC2F-5AC356489D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8647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87A-AD69-4C0A-81B7-FA8AA57F1688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28CC4-BA88-40EB-BC2F-5AC356489D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410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87A-AD69-4C0A-81B7-FA8AA57F1688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28CC4-BA88-40EB-BC2F-5AC356489D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054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87A-AD69-4C0A-81B7-FA8AA57F1688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28CC4-BA88-40EB-BC2F-5AC356489D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9142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87A-AD69-4C0A-81B7-FA8AA57F1688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28CC4-BA88-40EB-BC2F-5AC356489D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872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87A-AD69-4C0A-81B7-FA8AA57F1688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28CC4-BA88-40EB-BC2F-5AC356489D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5531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87A-AD69-4C0A-81B7-FA8AA57F1688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28CC4-BA88-40EB-BC2F-5AC356489D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478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87A-AD69-4C0A-81B7-FA8AA57F1688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28CC4-BA88-40EB-BC2F-5AC356489D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6952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87A-AD69-4C0A-81B7-FA8AA57F1688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28CC4-BA88-40EB-BC2F-5AC356489D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6447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CA87A-AD69-4C0A-81B7-FA8AA57F1688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28CC4-BA88-40EB-BC2F-5AC356489D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720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30.svg"/><Relationship Id="rId10" Type="http://schemas.openxmlformats.org/officeDocument/2006/relationships/image" Target="../media/image42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2.png"/><Relationship Id="rId7" Type="http://schemas.openxmlformats.org/officeDocument/2006/relationships/image" Target="../media/image53.png"/><Relationship Id="rId12" Type="http://schemas.openxmlformats.org/officeDocument/2006/relationships/image" Target="../media/image2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30.svg"/><Relationship Id="rId15" Type="http://schemas.openxmlformats.org/officeDocument/2006/relationships/image" Target="../media/image59.png"/><Relationship Id="rId10" Type="http://schemas.openxmlformats.org/officeDocument/2006/relationships/image" Target="../media/image56.png"/><Relationship Id="rId9" Type="http://schemas.openxmlformats.org/officeDocument/2006/relationships/image" Target="../media/image55.png"/><Relationship Id="rId1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0.png"/><Relationship Id="rId7" Type="http://schemas.openxmlformats.org/officeDocument/2006/relationships/image" Target="../media/image30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microsoft.com/office/2007/relationships/hdphoto" Target="../media/hdphoto3.wdp"/><Relationship Id="rId4" Type="http://schemas.openxmlformats.org/officeDocument/2006/relationships/image" Target="../media/image60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18" Type="http://schemas.openxmlformats.org/officeDocument/2006/relationships/image" Target="../media/image67.png"/><Relationship Id="rId21" Type="http://schemas.openxmlformats.org/officeDocument/2006/relationships/image" Target="../media/image70.png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17" Type="http://schemas.openxmlformats.org/officeDocument/2006/relationships/image" Target="../media/image66.png"/><Relationship Id="rId2" Type="http://schemas.openxmlformats.org/officeDocument/2006/relationships/image" Target="../media/image61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12.png"/><Relationship Id="rId24" Type="http://schemas.openxmlformats.org/officeDocument/2006/relationships/image" Target="../media/image73.png"/><Relationship Id="rId5" Type="http://schemas.openxmlformats.org/officeDocument/2006/relationships/image" Target="../media/image30.sv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10" Type="http://schemas.openxmlformats.org/officeDocument/2006/relationships/image" Target="../media/image29.png"/><Relationship Id="rId19" Type="http://schemas.openxmlformats.org/officeDocument/2006/relationships/image" Target="../media/image68.png"/><Relationship Id="rId9" Type="http://schemas.openxmlformats.org/officeDocument/2006/relationships/image" Target="../media/image57.png"/><Relationship Id="rId14" Type="http://schemas.openxmlformats.org/officeDocument/2006/relationships/image" Target="../media/image63.jpeg"/><Relationship Id="rId22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18" Type="http://schemas.openxmlformats.org/officeDocument/2006/relationships/image" Target="../media/image78.png"/><Relationship Id="rId21" Type="http://schemas.openxmlformats.org/officeDocument/2006/relationships/image" Target="../media/image81.png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17" Type="http://schemas.openxmlformats.org/officeDocument/2006/relationships/image" Target="../media/image77.png"/><Relationship Id="rId2" Type="http://schemas.openxmlformats.org/officeDocument/2006/relationships/image" Target="../media/image61.png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12.png"/><Relationship Id="rId24" Type="http://schemas.openxmlformats.org/officeDocument/2006/relationships/image" Target="../media/image69.png"/><Relationship Id="rId5" Type="http://schemas.openxmlformats.org/officeDocument/2006/relationships/image" Target="../media/image30.sv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10" Type="http://schemas.openxmlformats.org/officeDocument/2006/relationships/image" Target="../media/image29.png"/><Relationship Id="rId19" Type="http://schemas.openxmlformats.org/officeDocument/2006/relationships/image" Target="../media/image79.png"/><Relationship Id="rId9" Type="http://schemas.openxmlformats.org/officeDocument/2006/relationships/image" Target="../media/image57.png"/><Relationship Id="rId14" Type="http://schemas.openxmlformats.org/officeDocument/2006/relationships/image" Target="../media/image74.emf"/><Relationship Id="rId22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87.png"/><Relationship Id="rId18" Type="http://schemas.openxmlformats.org/officeDocument/2006/relationships/image" Target="../media/image91.png"/><Relationship Id="rId26" Type="http://schemas.openxmlformats.org/officeDocument/2006/relationships/image" Target="../media/image98.png"/><Relationship Id="rId21" Type="http://schemas.openxmlformats.org/officeDocument/2006/relationships/image" Target="../media/image34.png"/><Relationship Id="rId7" Type="http://schemas.openxmlformats.org/officeDocument/2006/relationships/image" Target="../media/image28.png"/><Relationship Id="rId12" Type="http://schemas.openxmlformats.org/officeDocument/2006/relationships/image" Target="../media/image86.png"/><Relationship Id="rId17" Type="http://schemas.microsoft.com/office/2007/relationships/hdphoto" Target="../media/hdphoto5.wdp"/><Relationship Id="rId25" Type="http://schemas.openxmlformats.org/officeDocument/2006/relationships/image" Target="../media/image97.png"/><Relationship Id="rId2" Type="http://schemas.openxmlformats.org/officeDocument/2006/relationships/image" Target="../media/image3.png"/><Relationship Id="rId16" Type="http://schemas.openxmlformats.org/officeDocument/2006/relationships/image" Target="../media/image90.png"/><Relationship Id="rId20" Type="http://schemas.openxmlformats.org/officeDocument/2006/relationships/image" Target="../media/image93.png"/><Relationship Id="rId29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openxmlformats.org/officeDocument/2006/relationships/image" Target="../media/image85.png"/><Relationship Id="rId24" Type="http://schemas.openxmlformats.org/officeDocument/2006/relationships/image" Target="../media/image96.png"/><Relationship Id="rId5" Type="http://schemas.openxmlformats.org/officeDocument/2006/relationships/image" Target="../media/image30.svg"/><Relationship Id="rId15" Type="http://schemas.openxmlformats.org/officeDocument/2006/relationships/image" Target="../media/image89.png"/><Relationship Id="rId23" Type="http://schemas.openxmlformats.org/officeDocument/2006/relationships/image" Target="../media/image95.png"/><Relationship Id="rId28" Type="http://schemas.openxmlformats.org/officeDocument/2006/relationships/image" Target="../media/image99.png"/><Relationship Id="rId10" Type="http://schemas.openxmlformats.org/officeDocument/2006/relationships/image" Target="../media/image31.png"/><Relationship Id="rId19" Type="http://schemas.openxmlformats.org/officeDocument/2006/relationships/image" Target="../media/image92.png"/><Relationship Id="rId31" Type="http://schemas.openxmlformats.org/officeDocument/2006/relationships/image" Target="../media/image102.png"/><Relationship Id="rId9" Type="http://schemas.openxmlformats.org/officeDocument/2006/relationships/image" Target="../media/image30.png"/><Relationship Id="rId14" Type="http://schemas.openxmlformats.org/officeDocument/2006/relationships/image" Target="../media/image88.png"/><Relationship Id="rId22" Type="http://schemas.openxmlformats.org/officeDocument/2006/relationships/image" Target="../media/image94.png"/><Relationship Id="rId27" Type="http://schemas.openxmlformats.org/officeDocument/2006/relationships/image" Target="../media/image12.png"/><Relationship Id="rId30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7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30.svg"/><Relationship Id="rId10" Type="http://schemas.openxmlformats.org/officeDocument/2006/relationships/image" Target="../media/image105.jpe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0.sv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7" Type="http://schemas.openxmlformats.org/officeDocument/2006/relationships/image" Target="../media/image1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0.svg"/><Relationship Id="rId10" Type="http://schemas.openxmlformats.org/officeDocument/2006/relationships/image" Target="../media/image18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0.sv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30.sv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7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0.svg"/><Relationship Id="rId10" Type="http://schemas.openxmlformats.org/officeDocument/2006/relationships/image" Target="../media/image39.pn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30.svg"/><Relationship Id="rId5" Type="http://schemas.openxmlformats.org/officeDocument/2006/relationships/image" Target="../media/image44.png"/><Relationship Id="rId10" Type="http://schemas.openxmlformats.org/officeDocument/2006/relationships/image" Target="../media/image3.png"/><Relationship Id="rId4" Type="http://schemas.openxmlformats.org/officeDocument/2006/relationships/image" Target="../media/image43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824" y="0"/>
            <a:ext cx="12231649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996880" y="1040623"/>
            <a:ext cx="2198241" cy="259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АРХАНГЕЛЬСКАЯ ОБЛАСТЬ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337383" y="3865460"/>
            <a:ext cx="3517235" cy="70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Министр природных ресурсов и ЛПК Архангельской области</a:t>
            </a:r>
          </a:p>
          <a:p>
            <a:pPr algn="ctr"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Игорь Мураев</a:t>
            </a:r>
            <a:endParaRPr lang="ru-RU" altLang="ru-RU" sz="2400" dirty="0"/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89560" y="1614852"/>
            <a:ext cx="11612880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ru-RU" sz="4000" b="1" dirty="0">
                <a:solidFill>
                  <a:srgbClr val="007033"/>
                </a:solidFill>
                <a:latin typeface="Myriad Pro Cond" panose="020B0506030403020204" pitchFamily="34" charset="0"/>
              </a:rPr>
              <a:t>РЕАЛИЗАЦИЯ РЕФОРМЫ</a:t>
            </a:r>
          </a:p>
          <a:p>
            <a:pPr algn="ctr">
              <a:lnSpc>
                <a:spcPts val="4000"/>
              </a:lnSpc>
            </a:pPr>
            <a:r>
              <a:rPr lang="ru-RU" sz="4000" b="1" dirty="0">
                <a:solidFill>
                  <a:srgbClr val="007033"/>
                </a:solidFill>
                <a:latin typeface="Myriad Pro Cond" panose="020B0506030403020204" pitchFamily="34" charset="0"/>
              </a:rPr>
              <a:t>В ОБЛАСТИ ОБРАЩЕНИЯ С </a:t>
            </a:r>
            <a:r>
              <a:rPr lang="ru-RU" sz="4000" b="1" dirty="0" smtClean="0">
                <a:solidFill>
                  <a:srgbClr val="007033"/>
                </a:solidFill>
                <a:latin typeface="Myriad Pro Cond" panose="020B0506030403020204" pitchFamily="34" charset="0"/>
              </a:rPr>
              <a:t>ТКО</a:t>
            </a:r>
            <a:endParaRPr lang="ru-RU" sz="4000" b="1" dirty="0">
              <a:solidFill>
                <a:srgbClr val="007033"/>
              </a:solidFill>
              <a:latin typeface="Myriad Pro Cond" panose="020B0506030403020204" pitchFamily="34" charset="0"/>
            </a:endParaRPr>
          </a:p>
          <a:p>
            <a:pPr algn="ctr">
              <a:lnSpc>
                <a:spcPts val="4000"/>
              </a:lnSpc>
            </a:pPr>
            <a:r>
              <a:rPr lang="ru-RU" sz="4000" b="1" dirty="0">
                <a:solidFill>
                  <a:srgbClr val="007033"/>
                </a:solidFill>
                <a:latin typeface="Myriad Pro Cond" panose="020B0506030403020204" pitchFamily="34" charset="0"/>
              </a:rPr>
              <a:t>НА ТЕРРИТОРИИ АРХАНГЕЛЬСКОЙ ОБЛАСТИ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BE34346-378F-4B12-AE30-CB3FB9D1A5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2746" y="194818"/>
            <a:ext cx="586509" cy="78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7136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158634BF-E99C-4424-B5BE-1E6770423EBA}"/>
              </a:ext>
            </a:extLst>
          </p:cNvPr>
          <p:cNvSpPr/>
          <p:nvPr/>
        </p:nvSpPr>
        <p:spPr>
          <a:xfrm>
            <a:off x="0" y="531510"/>
            <a:ext cx="12192000" cy="632649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xmlns="" id="{68F5F078-29D8-493B-B591-83842896043D}"/>
              </a:ext>
            </a:extLst>
          </p:cNvPr>
          <p:cNvGrpSpPr/>
          <p:nvPr/>
        </p:nvGrpSpPr>
        <p:grpSpPr>
          <a:xfrm>
            <a:off x="0" y="0"/>
            <a:ext cx="12192000" cy="535298"/>
            <a:chOff x="0" y="0"/>
            <a:chExt cx="12192000" cy="535298"/>
          </a:xfrm>
        </p:grpSpPr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xmlns="" id="{8096F135-8D49-465C-A0C5-C049C73DBBD0}"/>
                </a:ext>
              </a:extLst>
            </p:cNvPr>
            <p:cNvSpPr/>
            <p:nvPr/>
          </p:nvSpPr>
          <p:spPr>
            <a:xfrm>
              <a:off x="0" y="0"/>
              <a:ext cx="12192000" cy="531510"/>
            </a:xfrm>
            <a:prstGeom prst="rect">
              <a:avLst/>
            </a:prstGeom>
            <a:solidFill>
              <a:srgbClr val="007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СОЗДАНИЕ ОПОРНЫХ ОБЪЕКТОВ ПО ОБРАЩЕНИЮ С ТКО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xmlns="" id="{7DCD9D48-9A18-40CF-90B0-F8E10EEAE028}"/>
                </a:ext>
              </a:extLst>
            </p:cNvPr>
            <p:cNvSpPr/>
            <p:nvPr/>
          </p:nvSpPr>
          <p:spPr>
            <a:xfrm>
              <a:off x="9899563" y="135188"/>
              <a:ext cx="15067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АРХАНГЕЛЬСКАЯ</a:t>
              </a:r>
              <a:b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ОБЛАСТЬ</a:t>
              </a:r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xmlns="" id="{E0B2BCE4-3074-4B9A-84F2-173BB6D74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1574972" y="22084"/>
              <a:ext cx="425672" cy="475313"/>
            </a:xfrm>
            <a:prstGeom prst="rect">
              <a:avLst/>
            </a:prstGeom>
          </p:spPr>
        </p:pic>
      </p:grp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41" t="-20038" r="21206" b="22860"/>
          <a:stretch/>
        </p:blipFill>
        <p:spPr>
          <a:xfrm>
            <a:off x="8773585" y="972273"/>
            <a:ext cx="3391407" cy="5879941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166348" y="1485035"/>
            <a:ext cx="67293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latin typeface="Myriad Pro" panose="020B0503030403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11936" y="1413543"/>
            <a:ext cx="3002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endParaRPr lang="ru-RU" sz="1000" dirty="0" smtClean="0">
              <a:latin typeface="Myriad Pro" panose="020B0503030403020204" pitchFamily="34" charset="0"/>
            </a:endParaRPr>
          </a:p>
        </p:txBody>
      </p:sp>
      <p:sp>
        <p:nvSpPr>
          <p:cNvPr id="101" name="Подзаголовок 2"/>
          <p:cNvSpPr txBox="1">
            <a:spLocks/>
          </p:cNvSpPr>
          <p:nvPr/>
        </p:nvSpPr>
        <p:spPr>
          <a:xfrm>
            <a:off x="145233" y="785137"/>
            <a:ext cx="11127872" cy="316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РЕАЛИЗАЦИЯ ПЛАНОВ ПО СОЗДАНИЮ ОПОРНЫХ ОБЪЕКТОВ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20923" y="1546819"/>
            <a:ext cx="3542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37808F"/>
                </a:solidFill>
                <a:latin typeface="Myriad Pro" panose="020B0503030403020204" pitchFamily="34" charset="0"/>
              </a:rPr>
              <a:t>ПУБЛИЧНО-ПРАВОВАЯ КОМПАНИЯ «РОССИЙСКИЙ ЭКОЛОГИЧЕСКИЙ ОПЕРАТОР» 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601" y="1118587"/>
            <a:ext cx="1609072" cy="377222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171496" y="2148232"/>
            <a:ext cx="32271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latin typeface="Myriad Pro" panose="020B0503030403020204" pitchFamily="34" charset="0"/>
              </a:rPr>
              <a:t>ВЫДЕЛЕНИЕ ФЕДЕРАЛЬНОГО ФИНАНСИРОВАНИЯ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4756501" y="1410633"/>
            <a:ext cx="2652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37808F"/>
                </a:solidFill>
                <a:latin typeface="Myriad Pro" panose="020B0503030403020204" pitchFamily="34" charset="0"/>
              </a:rPr>
              <a:t>ПРАВИТЕЛЬСТВО </a:t>
            </a:r>
            <a:br>
              <a:rPr lang="ru-RU" sz="1200" b="1" dirty="0">
                <a:solidFill>
                  <a:srgbClr val="37808F"/>
                </a:solidFill>
                <a:latin typeface="Myriad Pro" panose="020B0503030403020204" pitchFamily="34" charset="0"/>
              </a:rPr>
            </a:br>
            <a:r>
              <a:rPr lang="ru-RU" sz="1200" b="1" dirty="0">
                <a:solidFill>
                  <a:srgbClr val="37808F"/>
                </a:solidFill>
                <a:latin typeface="Myriad Pro" panose="020B0503030403020204" pitchFamily="34" charset="0"/>
              </a:rPr>
              <a:t>АРХАНГЕЛЬСКОЙ ОБЛАСТИ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341738" y="1836606"/>
            <a:ext cx="27348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Myriad Pro" panose="020B0503030403020204" pitchFamily="34" charset="0"/>
              </a:rPr>
              <a:t>РАЗРАБОТКА ПСД НА СТРОИТЕЛЬСТВО </a:t>
            </a:r>
            <a:br>
              <a:rPr lang="ru-RU" sz="1100" dirty="0">
                <a:latin typeface="Myriad Pro" panose="020B0503030403020204" pitchFamily="34" charset="0"/>
              </a:rPr>
            </a:br>
            <a:r>
              <a:rPr lang="ru-RU" sz="1100" dirty="0">
                <a:latin typeface="Myriad Pro" panose="020B0503030403020204" pitchFamily="34" charset="0"/>
              </a:rPr>
              <a:t>ОБЪЕКТОВ В 2022–2023 Г.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7404" y="1386325"/>
            <a:ext cx="458812" cy="453859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415184" y="2433346"/>
            <a:ext cx="31158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Myriad Pro" panose="020B0503030403020204" pitchFamily="34" charset="0"/>
              </a:rPr>
              <a:t>Губернатор Архангельской области и ППК «РЭО» заключили соглашение в рамках формирования комплексной системы обращения с ТКО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213105" y="2484010"/>
            <a:ext cx="183109" cy="183109"/>
          </a:xfrm>
          <a:prstGeom prst="rect">
            <a:avLst/>
          </a:prstGeom>
          <a:solidFill>
            <a:srgbClr val="378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419142" y="3249484"/>
            <a:ext cx="31974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Myriad Pro" panose="020B0503030403020204" pitchFamily="34" charset="0"/>
              </a:rPr>
              <a:t>Подписана </a:t>
            </a:r>
            <a:r>
              <a:rPr lang="ru-RU" sz="1200" dirty="0" smtClean="0">
                <a:latin typeface="Myriad Pro" panose="020B0503030403020204" pitchFamily="34" charset="0"/>
              </a:rPr>
              <a:t>и </a:t>
            </a:r>
            <a:r>
              <a:rPr lang="ru-RU" sz="1200" dirty="0">
                <a:latin typeface="Myriad Pro" panose="020B0503030403020204" pitchFamily="34" charset="0"/>
              </a:rPr>
              <a:t>согласована дорожная карта </a:t>
            </a:r>
            <a:r>
              <a:rPr lang="ru-RU" sz="1200" dirty="0" smtClean="0">
                <a:latin typeface="Myriad Pro" panose="020B0503030403020204" pitchFamily="34" charset="0"/>
              </a:rPr>
              <a:t>по </a:t>
            </a:r>
            <a:r>
              <a:rPr lang="ru-RU" sz="1200" dirty="0">
                <a:latin typeface="Myriad Pro" panose="020B0503030403020204" pitchFamily="34" charset="0"/>
              </a:rPr>
              <a:t>взаимодействию </a:t>
            </a:r>
            <a:r>
              <a:rPr lang="ru-RU" sz="1200" dirty="0" smtClean="0">
                <a:latin typeface="Myriad Pro" panose="020B0503030403020204" pitchFamily="34" charset="0"/>
              </a:rPr>
              <a:t> в </a:t>
            </a:r>
            <a:r>
              <a:rPr lang="ru-RU" sz="1200" dirty="0">
                <a:latin typeface="Myriad Pro" panose="020B0503030403020204" pitchFamily="34" charset="0"/>
              </a:rPr>
              <a:t>части развития системы обращения </a:t>
            </a:r>
            <a:r>
              <a:rPr lang="ru-RU" sz="1200" dirty="0" smtClean="0">
                <a:latin typeface="Myriad Pro" panose="020B0503030403020204" pitchFamily="34" charset="0"/>
              </a:rPr>
              <a:t> с ТКО</a:t>
            </a:r>
            <a:endParaRPr lang="ru-RU" sz="1200" dirty="0">
              <a:latin typeface="Myriad Pro" panose="020B0503030403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17062" y="3300148"/>
            <a:ext cx="183109" cy="183109"/>
          </a:xfrm>
          <a:prstGeom prst="rect">
            <a:avLst/>
          </a:prstGeom>
          <a:solidFill>
            <a:srgbClr val="378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432411" y="3904290"/>
            <a:ext cx="28586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Myriad Pro" panose="020B0503030403020204" pitchFamily="34" charset="0"/>
              </a:rPr>
              <a:t>Создана компания для реализации проектов </a:t>
            </a:r>
            <a:r>
              <a:rPr lang="ru-RU" sz="1200" dirty="0" smtClean="0">
                <a:latin typeface="Myriad Pro" panose="020B0503030403020204" pitchFamily="34" charset="0"/>
              </a:rPr>
              <a:t>–</a:t>
            </a:r>
            <a:r>
              <a:rPr lang="ru-RU" sz="1200" dirty="0">
                <a:latin typeface="Myriad Pro" panose="020B0503030403020204" pitchFamily="34" charset="0"/>
              </a:rPr>
              <a:t> </a:t>
            </a:r>
            <a:r>
              <a:rPr lang="ru-RU" sz="1200" b="1" dirty="0" smtClean="0">
                <a:solidFill>
                  <a:srgbClr val="37808F"/>
                </a:solidFill>
                <a:latin typeface="Myriad Pro" panose="020B0503030403020204" pitchFamily="34" charset="0"/>
              </a:rPr>
              <a:t>АО </a:t>
            </a:r>
            <a:r>
              <a:rPr lang="ru-RU" sz="1200" b="1" dirty="0">
                <a:solidFill>
                  <a:srgbClr val="37808F"/>
                </a:solidFill>
                <a:latin typeface="Myriad Pro" panose="020B0503030403020204" pitchFamily="34" charset="0"/>
              </a:rPr>
              <a:t>«АРХАНГЕЛЬСКИЙ ЭКОЛОГИЧЕСКИЙ ОПЕРАТОР»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220575" y="3986976"/>
            <a:ext cx="183109" cy="183109"/>
          </a:xfrm>
          <a:prstGeom prst="rect">
            <a:avLst/>
          </a:prstGeom>
          <a:solidFill>
            <a:srgbClr val="378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/>
        </p:nvSpPr>
        <p:spPr>
          <a:xfrm>
            <a:off x="4517127" y="2326378"/>
            <a:ext cx="37054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Myriad Pro" panose="020B0503030403020204" pitchFamily="34" charset="0"/>
              </a:rPr>
              <a:t>Определены места размещения опорных объектов</a:t>
            </a:r>
          </a:p>
          <a:p>
            <a:r>
              <a:rPr lang="ru-RU" sz="1200" dirty="0">
                <a:latin typeface="Myriad Pro" panose="020B0503030403020204" pitchFamily="34" charset="0"/>
              </a:rPr>
              <a:t> </a:t>
            </a:r>
          </a:p>
          <a:p>
            <a:r>
              <a:rPr lang="ru-RU" sz="1200" dirty="0">
                <a:latin typeface="Myriad Pro" panose="020B0503030403020204" pitchFamily="34" charset="0"/>
              </a:rPr>
              <a:t>Выделены средства областного бюджета </a:t>
            </a:r>
            <a:br>
              <a:rPr lang="ru-RU" sz="1200" dirty="0">
                <a:latin typeface="Myriad Pro" panose="020B0503030403020204" pitchFamily="34" charset="0"/>
              </a:rPr>
            </a:br>
            <a:r>
              <a:rPr lang="ru-RU" sz="1200" dirty="0">
                <a:latin typeface="Myriad Pro" panose="020B0503030403020204" pitchFamily="34" charset="0"/>
              </a:rPr>
              <a:t>на разработку ПСД</a:t>
            </a:r>
          </a:p>
          <a:p>
            <a:endParaRPr lang="ru-RU" sz="1200" dirty="0">
              <a:latin typeface="Myriad Pro" panose="020B0503030403020204" pitchFamily="34" charset="0"/>
            </a:endParaRPr>
          </a:p>
          <a:p>
            <a:r>
              <a:rPr lang="ru-RU" sz="1200" dirty="0">
                <a:latin typeface="Myriad Pro" panose="020B0503030403020204" pitchFamily="34" charset="0"/>
              </a:rPr>
              <a:t>Заключено три контракта. В 2022 – 2023 гг.</a:t>
            </a:r>
          </a:p>
          <a:p>
            <a:r>
              <a:rPr lang="ru-RU" sz="1200" dirty="0" smtClean="0">
                <a:latin typeface="Myriad Pro" panose="020B0503030403020204" pitchFamily="34" charset="0"/>
              </a:rPr>
              <a:t>ПСД разработаны на </a:t>
            </a:r>
            <a:r>
              <a:rPr lang="ru-RU" sz="1200" dirty="0">
                <a:latin typeface="Myriad Pro" panose="020B0503030403020204" pitchFamily="34" charset="0"/>
              </a:rPr>
              <a:t>все три опорных объекта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4325555" y="2470995"/>
            <a:ext cx="183109" cy="183109"/>
          </a:xfrm>
          <a:prstGeom prst="rect">
            <a:avLst/>
          </a:prstGeom>
          <a:solidFill>
            <a:srgbClr val="378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4324209" y="2905369"/>
            <a:ext cx="183109" cy="183109"/>
          </a:xfrm>
          <a:prstGeom prst="rect">
            <a:avLst/>
          </a:prstGeom>
          <a:solidFill>
            <a:srgbClr val="378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>
            <a:off x="4324209" y="3420229"/>
            <a:ext cx="183109" cy="183109"/>
          </a:xfrm>
          <a:prstGeom prst="rect">
            <a:avLst/>
          </a:prstGeom>
          <a:solidFill>
            <a:srgbClr val="378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4517127" y="3803605"/>
            <a:ext cx="31974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Myriad Pro" panose="020B0503030403020204" pitchFamily="34" charset="0"/>
              </a:rPr>
              <a:t>На все объекты заключены концессионные соглашения</a:t>
            </a:r>
            <a:endParaRPr lang="ru-RU" sz="1200" dirty="0">
              <a:latin typeface="Myriad Pro" panose="020B0503030403020204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4329201" y="3927625"/>
            <a:ext cx="183109" cy="183109"/>
          </a:xfrm>
          <a:prstGeom prst="rect">
            <a:avLst/>
          </a:prstGeom>
          <a:solidFill>
            <a:srgbClr val="378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159632" y="4536809"/>
            <a:ext cx="9725774" cy="649711"/>
            <a:chOff x="241076" y="4712115"/>
            <a:chExt cx="9803778" cy="649711"/>
          </a:xfrm>
        </p:grpSpPr>
        <p:sp>
          <p:nvSpPr>
            <p:cNvPr id="49" name="Подзаголовок 2"/>
            <p:cNvSpPr txBox="1">
              <a:spLocks/>
            </p:cNvSpPr>
            <p:nvPr/>
          </p:nvSpPr>
          <p:spPr>
            <a:xfrm>
              <a:off x="7397567" y="4849361"/>
              <a:ext cx="2647287" cy="2787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700"/>
                </a:lnSpc>
              </a:pPr>
              <a:r>
                <a:rPr lang="ru-RU" sz="1800" b="1" dirty="0">
                  <a:solidFill>
                    <a:srgbClr val="37808F"/>
                  </a:solidFill>
                  <a:latin typeface="Myriad Pro Cond" panose="020B0506030403020204" pitchFamily="34" charset="0"/>
                </a:rPr>
                <a:t>ХОЛМОГОРСКИЙ </a:t>
              </a:r>
              <a:r>
                <a:rPr lang="ru-RU" sz="1800" b="1" dirty="0" smtClean="0">
                  <a:solidFill>
                    <a:srgbClr val="37808F"/>
                  </a:solidFill>
                  <a:latin typeface="Myriad Pro Cond" panose="020B0506030403020204" pitchFamily="34" charset="0"/>
                </a:rPr>
                <a:t>МО</a:t>
              </a:r>
              <a:endParaRPr lang="ru-RU" sz="1800" dirty="0">
                <a:solidFill>
                  <a:schemeClr val="bg1">
                    <a:lumMod val="50000"/>
                  </a:schemeClr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58" name="Подзаголовок 2"/>
            <p:cNvSpPr txBox="1">
              <a:spLocks/>
            </p:cNvSpPr>
            <p:nvPr/>
          </p:nvSpPr>
          <p:spPr>
            <a:xfrm>
              <a:off x="666700" y="4847040"/>
              <a:ext cx="1779851" cy="2787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00"/>
                </a:lnSpc>
              </a:pPr>
              <a:r>
                <a:rPr lang="ru-RU" sz="1800" b="1" dirty="0">
                  <a:solidFill>
                    <a:srgbClr val="37808F"/>
                  </a:solidFill>
                  <a:latin typeface="Myriad Pro Cond" panose="020B0506030403020204" pitchFamily="34" charset="0"/>
                </a:rPr>
                <a:t>КОТЛАССКИЙ </a:t>
              </a:r>
              <a:r>
                <a:rPr lang="ru-RU" sz="1800" b="1" dirty="0" smtClean="0">
                  <a:solidFill>
                    <a:srgbClr val="37808F"/>
                  </a:solidFill>
                  <a:latin typeface="Myriad Pro Cond" panose="020B0506030403020204" pitchFamily="34" charset="0"/>
                </a:rPr>
                <a:t>МР</a:t>
              </a:r>
              <a:endParaRPr lang="ru-RU" sz="1800" dirty="0">
                <a:solidFill>
                  <a:schemeClr val="bg1">
                    <a:lumMod val="50000"/>
                  </a:schemeClr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59" name="Подзаголовок 2"/>
            <p:cNvSpPr txBox="1">
              <a:spLocks/>
            </p:cNvSpPr>
            <p:nvPr/>
          </p:nvSpPr>
          <p:spPr>
            <a:xfrm>
              <a:off x="1144495" y="5083113"/>
              <a:ext cx="2092024" cy="2787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00"/>
                </a:lnSpc>
              </a:pPr>
              <a:r>
                <a:rPr lang="ru-RU" sz="1400" b="1" dirty="0">
                  <a:solidFill>
                    <a:srgbClr val="37808F"/>
                  </a:solidFill>
                  <a:latin typeface="Myriad Pro Cond" panose="020B0506030403020204" pitchFamily="34" charset="0"/>
                </a:rPr>
                <a:t>МО ЧЕРЕМУШСКОЕ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65" name="Подзаголовок 2"/>
            <p:cNvSpPr txBox="1">
              <a:spLocks/>
            </p:cNvSpPr>
            <p:nvPr/>
          </p:nvSpPr>
          <p:spPr>
            <a:xfrm>
              <a:off x="4068427" y="4839467"/>
              <a:ext cx="2520909" cy="39608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700"/>
                </a:lnSpc>
                <a:spcBef>
                  <a:spcPts val="0"/>
                </a:spcBef>
              </a:pPr>
              <a:r>
                <a:rPr lang="ru-RU" sz="1800" b="1" dirty="0">
                  <a:solidFill>
                    <a:srgbClr val="37808F"/>
                  </a:solidFill>
                  <a:latin typeface="Myriad Pro Cond" panose="020B0506030403020204" pitchFamily="34" charset="0"/>
                </a:rPr>
                <a:t>НЯНДОМСКИЙ </a:t>
              </a:r>
              <a:r>
                <a:rPr lang="ru-RU" sz="1800" b="1" dirty="0" smtClean="0">
                  <a:solidFill>
                    <a:srgbClr val="37808F"/>
                  </a:solidFill>
                  <a:latin typeface="Myriad Pro Cond" panose="020B0506030403020204" pitchFamily="34" charset="0"/>
                </a:rPr>
                <a:t>МР</a:t>
              </a:r>
              <a:endParaRPr lang="ru-RU" sz="1800" dirty="0">
                <a:solidFill>
                  <a:schemeClr val="bg1">
                    <a:lumMod val="50000"/>
                  </a:schemeClr>
                </a:solidFill>
                <a:latin typeface="Myriad Pro Cond" panose="020B0506030403020204" pitchFamily="34" charset="0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972387" y="4852028"/>
              <a:ext cx="483308" cy="454309"/>
            </a:xfrm>
            <a:prstGeom prst="rect">
              <a:avLst/>
            </a:prstGeom>
          </p:spPr>
        </p:pic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1076" y="4872044"/>
              <a:ext cx="487974" cy="458695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680866" y="4872008"/>
              <a:ext cx="457073" cy="429649"/>
            </a:xfrm>
            <a:prstGeom prst="rect">
              <a:avLst/>
            </a:prstGeom>
          </p:spPr>
        </p:pic>
        <p:cxnSp>
          <p:nvCxnSpPr>
            <p:cNvPr id="75" name="Прямая соединительная линия 74"/>
            <p:cNvCxnSpPr/>
            <p:nvPr/>
          </p:nvCxnSpPr>
          <p:spPr>
            <a:xfrm flipH="1">
              <a:off x="262475" y="4712115"/>
              <a:ext cx="6940260" cy="14908"/>
            </a:xfrm>
            <a:prstGeom prst="line">
              <a:avLst/>
            </a:prstGeom>
            <a:ln w="28575">
              <a:solidFill>
                <a:srgbClr val="06D3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Прямоугольник 75"/>
          <p:cNvSpPr/>
          <p:nvPr/>
        </p:nvSpPr>
        <p:spPr>
          <a:xfrm>
            <a:off x="157676" y="5165909"/>
            <a:ext cx="14910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latin typeface="Myriad Pro" panose="020B0503030403020204" pitchFamily="34" charset="0"/>
            </a:endParaRPr>
          </a:p>
          <a:p>
            <a:endParaRPr lang="ru-RU" sz="1100" dirty="0">
              <a:latin typeface="Myriad Pro" panose="020B0503030403020204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145233" y="5196771"/>
            <a:ext cx="33218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Myriad Pro" panose="020B0503030403020204" pitchFamily="34" charset="0"/>
              </a:rPr>
              <a:t>Распоряжением Правительства </a:t>
            </a:r>
            <a:r>
              <a:rPr lang="ru-RU" sz="1100" dirty="0" smtClean="0">
                <a:latin typeface="Myriad Pro" panose="020B0503030403020204" pitchFamily="34" charset="0"/>
              </a:rPr>
              <a:t>РФ </a:t>
            </a:r>
            <a:r>
              <a:rPr lang="ru-RU" sz="1100" dirty="0">
                <a:latin typeface="Myriad Pro" panose="020B0503030403020204" pitchFamily="34" charset="0"/>
              </a:rPr>
              <a:t>утверждено распределение </a:t>
            </a:r>
            <a:r>
              <a:rPr lang="ru-RU" sz="1100" dirty="0" smtClean="0">
                <a:latin typeface="Myriad Pro" panose="020B0503030403020204" pitchFamily="34" charset="0"/>
              </a:rPr>
              <a:t>субсидий из ФБ в </a:t>
            </a:r>
            <a:r>
              <a:rPr lang="ru-RU" sz="1100" dirty="0">
                <a:latin typeface="Myriad Pro" panose="020B0503030403020204" pitchFamily="34" charset="0"/>
              </a:rPr>
              <a:t>2022-2024 </a:t>
            </a:r>
            <a:r>
              <a:rPr lang="ru-RU" sz="1100" dirty="0" smtClean="0">
                <a:latin typeface="Myriad Pro" panose="020B0503030403020204" pitchFamily="34" charset="0"/>
              </a:rPr>
              <a:t>гг.</a:t>
            </a:r>
            <a:endParaRPr lang="ru-RU" sz="1100" dirty="0">
              <a:latin typeface="Myriad Pro" panose="020B0503030403020204" pitchFamily="34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174158" y="5602160"/>
            <a:ext cx="323962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Myriad Pro" panose="020B0503030403020204" pitchFamily="34" charset="0"/>
              </a:rPr>
              <a:t>Заключено соглашение с Минприроды России в целях </a:t>
            </a:r>
            <a:r>
              <a:rPr lang="ru-RU" sz="1100" dirty="0" err="1" smtClean="0">
                <a:latin typeface="Myriad Pro" panose="020B0503030403020204" pitchFamily="34" charset="0"/>
              </a:rPr>
              <a:t>софинансирования</a:t>
            </a:r>
            <a:r>
              <a:rPr lang="ru-RU" sz="1100" dirty="0" smtClean="0">
                <a:latin typeface="Myriad Pro" panose="020B0503030403020204" pitchFamily="34" charset="0"/>
              </a:rPr>
              <a:t> и выплаты части расходных обязательств из ФБ</a:t>
            </a:r>
            <a:endParaRPr lang="ru-RU" sz="1100" dirty="0">
              <a:latin typeface="Myriad Pro" panose="020B0503030403020204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190640" y="6207688"/>
            <a:ext cx="32396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005392"/>
                </a:solidFill>
                <a:latin typeface="Myriad Pro" panose="020B0503030403020204" pitchFamily="34" charset="0"/>
              </a:rPr>
              <a:t>Заключен контракт</a:t>
            </a:r>
          </a:p>
          <a:p>
            <a:r>
              <a:rPr lang="ru-RU" sz="1100" dirty="0" smtClean="0">
                <a:solidFill>
                  <a:srgbClr val="005392"/>
                </a:solidFill>
                <a:latin typeface="Myriad Pro" panose="020B0503030403020204" pitchFamily="34" charset="0"/>
              </a:rPr>
              <a:t>Получено разрешение на строительство</a:t>
            </a:r>
            <a:endParaRPr lang="ru-RU" sz="1100" dirty="0">
              <a:solidFill>
                <a:srgbClr val="005392"/>
              </a:solidFill>
              <a:latin typeface="Myriad Pro" panose="020B0503030403020204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3616600" y="5202098"/>
            <a:ext cx="29104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Myriad Pro" panose="020B0503030403020204" pitchFamily="34" charset="0"/>
              </a:rPr>
              <a:t>Получено положительное заключение государственной экологической экспертизы</a:t>
            </a:r>
            <a:endParaRPr lang="ru-RU" sz="1100" dirty="0">
              <a:latin typeface="Myriad Pro" panose="020B0503030403020204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3619684" y="5608739"/>
            <a:ext cx="31233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005392"/>
                </a:solidFill>
                <a:latin typeface="Myriad Pro" panose="020B0503030403020204" pitchFamily="34" charset="0"/>
              </a:rPr>
              <a:t>Получено положительное заключение </a:t>
            </a:r>
            <a:r>
              <a:rPr lang="ru-RU" sz="1100" dirty="0" err="1" smtClean="0">
                <a:solidFill>
                  <a:srgbClr val="005392"/>
                </a:solidFill>
                <a:latin typeface="Myriad Pro" panose="020B0503030403020204" pitchFamily="34" charset="0"/>
              </a:rPr>
              <a:t>Главгосэкспертизы</a:t>
            </a:r>
            <a:r>
              <a:rPr lang="ru-RU" sz="1100" dirty="0" smtClean="0">
                <a:solidFill>
                  <a:srgbClr val="005392"/>
                </a:solidFill>
                <a:latin typeface="Myriad Pro" panose="020B0503030403020204" pitchFamily="34" charset="0"/>
              </a:rPr>
              <a:t> </a:t>
            </a:r>
            <a:endParaRPr lang="ru-RU" sz="1100" dirty="0">
              <a:solidFill>
                <a:srgbClr val="005392"/>
              </a:solidFill>
              <a:latin typeface="Myriad Pro" panose="020B0503030403020204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3623381" y="6106896"/>
            <a:ext cx="28030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005392"/>
                </a:solidFill>
                <a:latin typeface="Myriad Pro" panose="020B0503030403020204" pitchFamily="34" charset="0"/>
              </a:rPr>
              <a:t>Начало работ – 2023 г.</a:t>
            </a:r>
            <a:endParaRPr lang="ru-RU" sz="1100" dirty="0">
              <a:solidFill>
                <a:srgbClr val="005392"/>
              </a:solidFill>
              <a:latin typeface="Myriad Pro" panose="020B0503030403020204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6898059" y="6055261"/>
            <a:ext cx="29573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005392"/>
                </a:solidFill>
                <a:latin typeface="Myriad Pro" panose="020B0503030403020204" pitchFamily="34" charset="0"/>
              </a:rPr>
              <a:t>Заключение контракта </a:t>
            </a:r>
            <a:br>
              <a:rPr lang="ru-RU" sz="1100" dirty="0" smtClean="0">
                <a:solidFill>
                  <a:srgbClr val="005392"/>
                </a:solidFill>
                <a:latin typeface="Myriad Pro" panose="020B0503030403020204" pitchFamily="34" charset="0"/>
              </a:rPr>
            </a:br>
            <a:r>
              <a:rPr lang="ru-RU" sz="1100" dirty="0" smtClean="0">
                <a:solidFill>
                  <a:srgbClr val="005392"/>
                </a:solidFill>
                <a:latin typeface="Myriad Pro" panose="020B0503030403020204" pitchFamily="34" charset="0"/>
              </a:rPr>
              <a:t>на создание объекта – 2023 г. 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6895686" y="5167877"/>
            <a:ext cx="2913025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Myriad Pro" panose="020B0503030403020204" pitchFamily="34" charset="0"/>
              </a:rPr>
              <a:t>Получено </a:t>
            </a:r>
            <a:r>
              <a:rPr lang="ru-RU" sz="1100" dirty="0">
                <a:latin typeface="Myriad Pro" panose="020B0503030403020204" pitchFamily="34" charset="0"/>
              </a:rPr>
              <a:t>положительное заключение государственной экологической </a:t>
            </a:r>
            <a:r>
              <a:rPr lang="ru-RU" sz="1100" dirty="0" smtClean="0">
                <a:latin typeface="Myriad Pro" panose="020B0503030403020204" pitchFamily="34" charset="0"/>
              </a:rPr>
              <a:t>экспертизы</a:t>
            </a:r>
          </a:p>
          <a:p>
            <a:endParaRPr lang="ru-RU" sz="500" dirty="0">
              <a:latin typeface="Myriad Pro" panose="020B0503030403020204" pitchFamily="34" charset="0"/>
            </a:endParaRPr>
          </a:p>
          <a:p>
            <a:r>
              <a:rPr lang="ru-RU" sz="1100" dirty="0" smtClean="0">
                <a:solidFill>
                  <a:srgbClr val="005392"/>
                </a:solidFill>
                <a:latin typeface="Myriad Pro" panose="020B0503030403020204" pitchFamily="34" charset="0"/>
              </a:rPr>
              <a:t>Получение заключения государственной экспертизы – </a:t>
            </a:r>
            <a:r>
              <a:rPr lang="ru-RU" sz="1100" dirty="0">
                <a:solidFill>
                  <a:srgbClr val="005392"/>
                </a:solidFill>
                <a:latin typeface="Myriad Pro" panose="020B0503030403020204" pitchFamily="34" charset="0"/>
              </a:rPr>
              <a:t>2023 г.</a:t>
            </a:r>
          </a:p>
        </p:txBody>
      </p:sp>
      <p:sp>
        <p:nvSpPr>
          <p:cNvPr id="53" name="Подзаголовок 2"/>
          <p:cNvSpPr txBox="1">
            <a:spLocks/>
          </p:cNvSpPr>
          <p:nvPr/>
        </p:nvSpPr>
        <p:spPr>
          <a:xfrm>
            <a:off x="7651750" y="1427714"/>
            <a:ext cx="4301350" cy="3431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FF0000"/>
                </a:solidFill>
                <a:latin typeface="Myriad Pro Cond" panose="020B0506030403020204" pitchFamily="34" charset="0"/>
              </a:rPr>
              <a:t>ФЕДЕРАЛЬНЫЙ ПРОЕКТ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sp>
        <p:nvSpPr>
          <p:cNvPr id="54" name="Подзаголовок 2"/>
          <p:cNvSpPr txBox="1">
            <a:spLocks/>
          </p:cNvSpPr>
          <p:nvPr/>
        </p:nvSpPr>
        <p:spPr>
          <a:xfrm>
            <a:off x="7939388" y="3273005"/>
            <a:ext cx="3741350" cy="3431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FF0000"/>
                </a:solidFill>
                <a:latin typeface="Myriad Pro Cond" panose="020B0506030403020204" pitchFamily="34" charset="0"/>
              </a:rPr>
              <a:t>ВЫДЕЛЕНО ФЕДЕРАЛЬНОЕ ФИНАНСИРОВАНИЕ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sp>
        <p:nvSpPr>
          <p:cNvPr id="56" name="Подзаголовок 2"/>
          <p:cNvSpPr txBox="1">
            <a:spLocks/>
          </p:cNvSpPr>
          <p:nvPr/>
        </p:nvSpPr>
        <p:spPr>
          <a:xfrm>
            <a:off x="8102611" y="1900707"/>
            <a:ext cx="3395660" cy="3431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FF0000"/>
                </a:solidFill>
                <a:latin typeface="Myriad Pro Cond" panose="020B0506030403020204" pitchFamily="34" charset="0"/>
              </a:rPr>
              <a:t>НАПРАВЛЕН НА РЕАЛИЗАЦИЮ ЦЕЛЕЙ И ЗАДАЧ НАЦИОНАЛЬНОГО ПРОЕКТА «ЭКОЛОГИЯ» В РЕГИОНЕ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1787808" y="645673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89E884"/>
                </a:solidFill>
              </a:rPr>
              <a:t>10</a:t>
            </a:r>
            <a:endParaRPr lang="ru-RU" b="1" dirty="0">
              <a:solidFill>
                <a:srgbClr val="89E8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3424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158634BF-E99C-4424-B5BE-1E6770423EBA}"/>
              </a:ext>
            </a:extLst>
          </p:cNvPr>
          <p:cNvSpPr/>
          <p:nvPr/>
        </p:nvSpPr>
        <p:spPr>
          <a:xfrm>
            <a:off x="0" y="531510"/>
            <a:ext cx="12192000" cy="632649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68F5F078-29D8-493B-B591-83842896043D}"/>
              </a:ext>
            </a:extLst>
          </p:cNvPr>
          <p:cNvGrpSpPr/>
          <p:nvPr/>
        </p:nvGrpSpPr>
        <p:grpSpPr>
          <a:xfrm>
            <a:off x="0" y="-1"/>
            <a:ext cx="12192000" cy="955062"/>
            <a:chOff x="0" y="0"/>
            <a:chExt cx="12192000" cy="531510"/>
          </a:xfrm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xmlns="" id="{8096F135-8D49-465C-A0C5-C049C73DBBD0}"/>
                </a:ext>
              </a:extLst>
            </p:cNvPr>
            <p:cNvSpPr/>
            <p:nvPr/>
          </p:nvSpPr>
          <p:spPr>
            <a:xfrm>
              <a:off x="0" y="0"/>
              <a:ext cx="12192000" cy="531510"/>
            </a:xfrm>
            <a:prstGeom prst="rect">
              <a:avLst/>
            </a:prstGeom>
            <a:solidFill>
              <a:srgbClr val="007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СОЗДАНИЕ ОПОРНЫХ ОБЪЕКТОВ ПО ОБРАЩЕНИЮ С ТКО</a:t>
              </a:r>
            </a:p>
            <a:p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(Г. КОРЯЖМА)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xmlns="" id="{7DCD9D48-9A18-40CF-90B0-F8E10EEAE028}"/>
                </a:ext>
              </a:extLst>
            </p:cNvPr>
            <p:cNvSpPr/>
            <p:nvPr/>
          </p:nvSpPr>
          <p:spPr>
            <a:xfrm>
              <a:off x="9884300" y="128567"/>
              <a:ext cx="15067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АРХАНГЕЛЬСКАЯ</a:t>
              </a:r>
              <a:b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ОБЛАСТЬ</a:t>
              </a:r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xmlns="" id="{E0B2BCE4-3074-4B9A-84F2-173BB6D74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1406310" y="104925"/>
              <a:ext cx="425672" cy="234329"/>
            </a:xfrm>
            <a:prstGeom prst="rect">
              <a:avLst/>
            </a:prstGeom>
          </p:spPr>
        </p:pic>
      </p:grpSp>
      <p:pic>
        <p:nvPicPr>
          <p:cNvPr id="114" name="Picture 10" descr="D:\Лена\Работа Террикон\Крым\plastic-waste-icon фон2.png"/>
          <p:cNvPicPr>
            <a:picLocks noChangeAspect="1" noChangeArrowheads="1"/>
          </p:cNvPicPr>
          <p:nvPr/>
        </p:nvPicPr>
        <p:blipFill>
          <a:blip r:embed="rId6" cstate="print"/>
          <a:srcRect b="73936"/>
          <a:stretch>
            <a:fillRect/>
          </a:stretch>
        </p:blipFill>
        <p:spPr bwMode="auto">
          <a:xfrm>
            <a:off x="0" y="6213141"/>
            <a:ext cx="12192000" cy="658681"/>
          </a:xfrm>
          <a:prstGeom prst="rect">
            <a:avLst/>
          </a:prstGeom>
          <a:noFill/>
        </p:spPr>
      </p:pic>
      <p:sp>
        <p:nvSpPr>
          <p:cNvPr id="50" name="Прямоугольник 49"/>
          <p:cNvSpPr/>
          <p:nvPr/>
        </p:nvSpPr>
        <p:spPr>
          <a:xfrm>
            <a:off x="166348" y="1485035"/>
            <a:ext cx="67293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latin typeface="Myriad Pro" panose="020B0503030403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11936" y="1413543"/>
            <a:ext cx="3002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endParaRPr lang="ru-RU" sz="1000" dirty="0" smtClean="0">
              <a:latin typeface="Myriad Pro" panose="020B0503030403020204" pitchFamily="34" charset="0"/>
            </a:endParaRPr>
          </a:p>
        </p:txBody>
      </p:sp>
      <p:grpSp>
        <p:nvGrpSpPr>
          <p:cNvPr id="91" name="Группа 90"/>
          <p:cNvGrpSpPr/>
          <p:nvPr/>
        </p:nvGrpSpPr>
        <p:grpSpPr>
          <a:xfrm>
            <a:off x="2604085" y="952500"/>
            <a:ext cx="9587915" cy="5562600"/>
            <a:chOff x="0" y="720001"/>
            <a:chExt cx="10079038" cy="6178493"/>
          </a:xfrm>
        </p:grpSpPr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720001"/>
              <a:ext cx="10079038" cy="6178493"/>
            </a:xfrm>
            <a:prstGeom prst="rect">
              <a:avLst/>
            </a:prstGeom>
          </p:spPr>
        </p:pic>
        <p:sp>
          <p:nvSpPr>
            <p:cNvPr id="93" name="Google Shape;177;p6"/>
            <p:cNvSpPr/>
            <p:nvPr/>
          </p:nvSpPr>
          <p:spPr>
            <a:xfrm>
              <a:off x="242810" y="3071075"/>
              <a:ext cx="1460580" cy="427211"/>
            </a:xfrm>
            <a:prstGeom prst="wedgeRoundRectCallout">
              <a:avLst>
                <a:gd name="adj1" fmla="val 103964"/>
                <a:gd name="adj2" fmla="val -297427"/>
                <a:gd name="adj3" fmla="val 16667"/>
              </a:avLst>
            </a:prstGeom>
            <a:solidFill>
              <a:schemeClr val="bg1">
                <a:alpha val="10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D4A69">
                  <a:alpha val="40000"/>
                </a:srgbClr>
              </a:outerShdw>
            </a:effectLst>
          </p:spPr>
          <p:txBody>
            <a:bodyPr spcFirstLastPara="1" wrap="square" lIns="100779" tIns="50376" rIns="100779" bIns="50376" anchor="ctr" anchorCtr="0">
              <a:noAutofit/>
            </a:bodyPr>
            <a:lstStyle/>
            <a:p>
              <a:pPr algn="ctr"/>
              <a:r>
                <a:rPr lang="ru-RU" sz="1102" dirty="0" smtClean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Административно-бытовой корпус</a:t>
              </a:r>
              <a:endParaRPr sz="1102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Google Shape;178;p6"/>
            <p:cNvSpPr/>
            <p:nvPr/>
          </p:nvSpPr>
          <p:spPr>
            <a:xfrm>
              <a:off x="4532687" y="995246"/>
              <a:ext cx="1628866" cy="507470"/>
            </a:xfrm>
            <a:prstGeom prst="wedgeRoundRectCallout">
              <a:avLst>
                <a:gd name="adj1" fmla="val -105766"/>
                <a:gd name="adj2" fmla="val 14498"/>
                <a:gd name="adj3" fmla="val 16667"/>
              </a:avLst>
            </a:prstGeom>
            <a:solidFill>
              <a:schemeClr val="bg1">
                <a:alpha val="10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D4A69">
                  <a:alpha val="40000"/>
                </a:srgbClr>
              </a:outerShdw>
            </a:effectLst>
          </p:spPr>
          <p:txBody>
            <a:bodyPr spcFirstLastPara="1" wrap="square" lIns="100779" tIns="50376" rIns="100779" bIns="50376" anchor="ctr" anchorCtr="0">
              <a:noAutofit/>
            </a:bodyPr>
            <a:lstStyle/>
            <a:p>
              <a:r>
                <a:rPr lang="ru-RU" sz="1102" b="1" dirty="0" smtClean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Контрольно-пропускной пункт</a:t>
              </a:r>
              <a:endParaRPr sz="1102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Google Shape;179;p6"/>
            <p:cNvSpPr/>
            <p:nvPr/>
          </p:nvSpPr>
          <p:spPr>
            <a:xfrm>
              <a:off x="269832" y="1000325"/>
              <a:ext cx="1114618" cy="355589"/>
            </a:xfrm>
            <a:prstGeom prst="wedgeRoundRectCallout">
              <a:avLst>
                <a:gd name="adj1" fmla="val 197430"/>
                <a:gd name="adj2" fmla="val 164967"/>
                <a:gd name="adj3" fmla="val 16667"/>
              </a:avLst>
            </a:prstGeom>
            <a:solidFill>
              <a:schemeClr val="bg1">
                <a:alpha val="10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D4A69">
                  <a:alpha val="40000"/>
                </a:srgbClr>
              </a:outerShdw>
            </a:effectLst>
          </p:spPr>
          <p:txBody>
            <a:bodyPr spcFirstLastPara="1" wrap="square" lIns="100779" tIns="50376" rIns="100779" bIns="50376" anchor="ctr" anchorCtr="0">
              <a:noAutofit/>
            </a:bodyPr>
            <a:lstStyle/>
            <a:p>
              <a:pPr algn="ctr"/>
              <a:r>
                <a:rPr lang="ru-RU" sz="1102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Стоянка для сотрудников</a:t>
              </a:r>
              <a:endParaRPr sz="1102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Google Shape;180;p6"/>
            <p:cNvSpPr/>
            <p:nvPr/>
          </p:nvSpPr>
          <p:spPr>
            <a:xfrm>
              <a:off x="1264566" y="4430961"/>
              <a:ext cx="940912" cy="205982"/>
            </a:xfrm>
            <a:prstGeom prst="wedgeRoundRectCallout">
              <a:avLst>
                <a:gd name="adj1" fmla="val 68155"/>
                <a:gd name="adj2" fmla="val -748734"/>
                <a:gd name="adj3" fmla="val 16667"/>
              </a:avLst>
            </a:prstGeom>
            <a:solidFill>
              <a:schemeClr val="bg1">
                <a:alpha val="10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D4A69">
                  <a:alpha val="40000"/>
                </a:srgbClr>
              </a:outerShdw>
            </a:effectLst>
          </p:spPr>
          <p:txBody>
            <a:bodyPr spcFirstLastPara="1" wrap="square" lIns="100779" tIns="50376" rIns="100779" bIns="50376" anchor="ctr" anchorCtr="0">
              <a:noAutofit/>
            </a:bodyPr>
            <a:lstStyle/>
            <a:p>
              <a:pPr algn="ctr"/>
              <a:r>
                <a:rPr lang="ru-RU" sz="1102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Котельная</a:t>
              </a:r>
              <a:endParaRPr sz="1102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Google Shape;184;p6"/>
            <p:cNvSpPr/>
            <p:nvPr/>
          </p:nvSpPr>
          <p:spPr>
            <a:xfrm>
              <a:off x="6469724" y="1015317"/>
              <a:ext cx="1975370" cy="465739"/>
            </a:xfrm>
            <a:prstGeom prst="wedgeRoundRectCallout">
              <a:avLst>
                <a:gd name="adj1" fmla="val -40335"/>
                <a:gd name="adj2" fmla="val 303708"/>
                <a:gd name="adj3" fmla="val 16667"/>
              </a:avLst>
            </a:prstGeom>
            <a:solidFill>
              <a:schemeClr val="bg1">
                <a:alpha val="10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D4A69">
                  <a:alpha val="40000"/>
                </a:srgbClr>
              </a:outerShdw>
            </a:effectLst>
          </p:spPr>
          <p:txBody>
            <a:bodyPr spcFirstLastPara="1" wrap="square" lIns="100779" tIns="50376" rIns="100779" bIns="50376" anchor="ctr" anchorCtr="0">
              <a:noAutofit/>
            </a:bodyPr>
            <a:lstStyle/>
            <a:p>
              <a:pPr algn="ctr"/>
              <a:r>
                <a:rPr lang="ru-RU" sz="1102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Мусоросортировочный комплекс</a:t>
              </a:r>
              <a:endParaRPr sz="1102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Google Shape;185;p6"/>
            <p:cNvSpPr/>
            <p:nvPr/>
          </p:nvSpPr>
          <p:spPr>
            <a:xfrm>
              <a:off x="3933445" y="5346631"/>
              <a:ext cx="1525421" cy="401852"/>
            </a:xfrm>
            <a:prstGeom prst="wedgeRoundRectCallout">
              <a:avLst>
                <a:gd name="adj1" fmla="val 80512"/>
                <a:gd name="adj2" fmla="val -424718"/>
                <a:gd name="adj3" fmla="val 16667"/>
              </a:avLst>
            </a:prstGeom>
            <a:solidFill>
              <a:schemeClr val="bg1">
                <a:alpha val="10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D4A69">
                  <a:alpha val="40000"/>
                </a:srgbClr>
              </a:outerShdw>
            </a:effectLst>
          </p:spPr>
          <p:txBody>
            <a:bodyPr spcFirstLastPara="1" wrap="square" lIns="100779" tIns="50376" rIns="100779" bIns="50376" anchor="ctr" anchorCtr="0">
              <a:noAutofit/>
            </a:bodyPr>
            <a:lstStyle/>
            <a:p>
              <a:pPr algn="ctr"/>
              <a:r>
                <a:rPr lang="ru-RU" sz="1102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Участок компостирования</a:t>
              </a:r>
              <a:endParaRPr sz="1102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Google Shape;184;p6">
              <a:extLst>
                <a:ext uri="{FF2B5EF4-FFF2-40B4-BE49-F238E27FC236}">
                  <a16:creationId xmlns:a16="http://schemas.microsoft.com/office/drawing/2014/main" xmlns="" id="{2BFBFB74-7F76-4F7F-BC6B-16501C871B72}"/>
                </a:ext>
              </a:extLst>
            </p:cNvPr>
            <p:cNvSpPr/>
            <p:nvPr/>
          </p:nvSpPr>
          <p:spPr>
            <a:xfrm>
              <a:off x="8724159" y="889275"/>
              <a:ext cx="1282609" cy="976205"/>
            </a:xfrm>
            <a:prstGeom prst="wedgeRoundRectCallout">
              <a:avLst>
                <a:gd name="adj1" fmla="val 16916"/>
                <a:gd name="adj2" fmla="val 164315"/>
                <a:gd name="adj3" fmla="val 16667"/>
              </a:avLst>
            </a:prstGeom>
            <a:solidFill>
              <a:schemeClr val="bg1">
                <a:alpha val="10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D4A69">
                  <a:alpha val="40000"/>
                </a:srgbClr>
              </a:outerShdw>
            </a:effectLst>
          </p:spPr>
          <p:txBody>
            <a:bodyPr spcFirstLastPara="1" wrap="square" lIns="100779" tIns="50376" rIns="100779" bIns="50376" anchor="ctr" anchorCtr="0">
              <a:noAutofit/>
            </a:bodyPr>
            <a:lstStyle/>
            <a:p>
              <a:pPr algn="ctr"/>
              <a:r>
                <a:rPr lang="ru-RU" sz="1102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Склад </a:t>
              </a:r>
              <a:r>
                <a:rPr lang="ru-RU" sz="1102" dirty="0" smtClean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вторичных материальных ресурсов</a:t>
              </a:r>
              <a:endParaRPr sz="1102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Google Shape;179;p6">
              <a:extLst>
                <a:ext uri="{FF2B5EF4-FFF2-40B4-BE49-F238E27FC236}">
                  <a16:creationId xmlns:a16="http://schemas.microsoft.com/office/drawing/2014/main" xmlns="" id="{4995E1BA-6841-401F-B871-BC8CF6EC456F}"/>
                </a:ext>
              </a:extLst>
            </p:cNvPr>
            <p:cNvSpPr/>
            <p:nvPr/>
          </p:nvSpPr>
          <p:spPr>
            <a:xfrm>
              <a:off x="5159440" y="6097230"/>
              <a:ext cx="1948925" cy="614332"/>
            </a:xfrm>
            <a:prstGeom prst="wedgeRoundRectCallout">
              <a:avLst>
                <a:gd name="adj1" fmla="val 118278"/>
                <a:gd name="adj2" fmla="val -87010"/>
                <a:gd name="adj3" fmla="val 16667"/>
              </a:avLst>
            </a:prstGeom>
            <a:solidFill>
              <a:schemeClr val="bg1">
                <a:alpha val="10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D4A69">
                  <a:alpha val="44000"/>
                </a:srgbClr>
              </a:outerShdw>
            </a:effectLst>
          </p:spPr>
          <p:txBody>
            <a:bodyPr spcFirstLastPara="1" wrap="square" lIns="100779" tIns="50376" rIns="100779" bIns="50376" anchor="ctr" anchorCtr="0">
              <a:noAutofit/>
            </a:bodyPr>
            <a:lstStyle/>
            <a:p>
              <a:pPr algn="ctr"/>
              <a:r>
                <a:rPr lang="ru-RU" sz="1102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Здание ремонтного обслуживания автомобилей</a:t>
              </a:r>
              <a:endParaRPr sz="1102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Google Shape;185;p6"/>
            <p:cNvSpPr/>
            <p:nvPr/>
          </p:nvSpPr>
          <p:spPr>
            <a:xfrm>
              <a:off x="2205477" y="4846155"/>
              <a:ext cx="1615498" cy="660574"/>
            </a:xfrm>
            <a:prstGeom prst="wedgeRoundRectCallout">
              <a:avLst>
                <a:gd name="adj1" fmla="val 27606"/>
                <a:gd name="adj2" fmla="val -320265"/>
                <a:gd name="adj3" fmla="val 16667"/>
              </a:avLst>
            </a:prstGeom>
            <a:solidFill>
              <a:schemeClr val="bg1">
                <a:alpha val="10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D4A69">
                  <a:alpha val="40000"/>
                </a:srgbClr>
              </a:outerShdw>
            </a:effectLst>
          </p:spPr>
          <p:txBody>
            <a:bodyPr spcFirstLastPara="1" wrap="square" lIns="100779" tIns="50376" rIns="100779" bIns="50376" anchor="ctr" anchorCtr="0">
              <a:noAutofit/>
            </a:bodyPr>
            <a:lstStyle/>
            <a:p>
              <a:pPr algn="ctr"/>
              <a:r>
                <a:rPr lang="ru-RU" sz="1102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Цех кондиционирования компоста</a:t>
              </a:r>
              <a:endParaRPr sz="1102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7" name="Rectangle 21"/>
          <p:cNvSpPr/>
          <p:nvPr/>
        </p:nvSpPr>
        <p:spPr>
          <a:xfrm>
            <a:off x="0" y="952500"/>
            <a:ext cx="2604085" cy="5540018"/>
          </a:xfrm>
          <a:prstGeom prst="rect">
            <a:avLst/>
          </a:prstGeom>
          <a:solidFill>
            <a:srgbClr val="1A96D2"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srgbClr val="0D4A6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9"/>
            <a:endParaRPr lang="en-US" sz="1350">
              <a:solidFill>
                <a:srgbClr val="FFFFFF"/>
              </a:solidFill>
              <a:latin typeface="Geometria"/>
            </a:endParaRPr>
          </a:p>
        </p:txBody>
      </p:sp>
      <p:sp>
        <p:nvSpPr>
          <p:cNvPr id="108" name="Google Shape;640;p112">
            <a:extLst>
              <a:ext uri="{FF2B5EF4-FFF2-40B4-BE49-F238E27FC236}">
                <a16:creationId xmlns:a16="http://schemas.microsoft.com/office/drawing/2014/main" xmlns="" id="{C6BCE2DB-15BC-4403-9935-84AFEFFB064E}"/>
              </a:ext>
            </a:extLst>
          </p:cNvPr>
          <p:cNvSpPr txBox="1"/>
          <p:nvPr/>
        </p:nvSpPr>
        <p:spPr>
          <a:xfrm>
            <a:off x="624539" y="992928"/>
            <a:ext cx="1958030" cy="24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МЕСТОПОЛОЖЕНИЕ</a:t>
            </a:r>
            <a:endParaRPr lang="ru-RU" sz="1000" b="1" dirty="0">
              <a:solidFill>
                <a:srgbClr val="004F7E">
                  <a:lumMod val="75000"/>
                </a:srgb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r>
              <a:rPr lang="ru-RU" sz="1050" b="1" dirty="0" smtClean="0">
                <a:solidFill>
                  <a:schemeClr val="bg1"/>
                </a:solidFill>
              </a:rPr>
              <a:t>МО «</a:t>
            </a:r>
            <a:r>
              <a:rPr lang="ru-RU" sz="1050" b="1" dirty="0" err="1" smtClean="0">
                <a:solidFill>
                  <a:schemeClr val="bg1"/>
                </a:solidFill>
              </a:rPr>
              <a:t>Черемушское</a:t>
            </a:r>
            <a:r>
              <a:rPr lang="ru-RU" sz="1050" b="1" dirty="0" smtClean="0">
                <a:solidFill>
                  <a:schemeClr val="bg1"/>
                </a:solidFill>
              </a:rPr>
              <a:t>» </a:t>
            </a:r>
          </a:p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r>
              <a:rPr lang="ru-RU" sz="1000" b="1" dirty="0" err="1" smtClean="0">
                <a:solidFill>
                  <a:schemeClr val="bg1"/>
                </a:solidFill>
              </a:rPr>
              <a:t>Котласский</a:t>
            </a:r>
            <a:r>
              <a:rPr lang="ru-RU" sz="1050" b="1" dirty="0" smtClean="0">
                <a:solidFill>
                  <a:schemeClr val="bg1"/>
                </a:solidFill>
              </a:rPr>
              <a:t> район</a:t>
            </a:r>
            <a:endParaRPr lang="ru-RU" sz="11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640;p112">
            <a:extLst>
              <a:ext uri="{FF2B5EF4-FFF2-40B4-BE49-F238E27FC236}">
                <a16:creationId xmlns:a16="http://schemas.microsoft.com/office/drawing/2014/main" xmlns="" id="{4150FF96-CEFB-422F-98E7-15BE8FB92DE9}"/>
              </a:ext>
            </a:extLst>
          </p:cNvPr>
          <p:cNvSpPr txBox="1"/>
          <p:nvPr/>
        </p:nvSpPr>
        <p:spPr>
          <a:xfrm>
            <a:off x="632336" y="1790074"/>
            <a:ext cx="2019633" cy="24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7F7F7F"/>
              </a:buClr>
              <a:buSzPts val="1400"/>
            </a:pP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МОЩНОСТЬ ОБЪЕКТА</a:t>
            </a:r>
            <a:endParaRPr lang="ru-RU" sz="1000" b="1" dirty="0">
              <a:solidFill>
                <a:srgbClr val="004F7E">
                  <a:lumMod val="75000"/>
                </a:srgb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buClr>
                <a:srgbClr val="7F7F7F"/>
              </a:buClr>
              <a:buSzPts val="1400"/>
            </a:pPr>
            <a:r>
              <a:rPr lang="ru-RU" sz="907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По приему и </a:t>
            </a:r>
            <a:r>
              <a:rPr lang="ru-RU" sz="90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обработке мусора:</a:t>
            </a:r>
          </a:p>
          <a:p>
            <a:pPr>
              <a:buClr>
                <a:srgbClr val="7F7F7F"/>
              </a:buClr>
              <a:buSzPts val="1400"/>
            </a:pPr>
            <a:r>
              <a:rPr lang="ru-RU" sz="1597" b="1" dirty="0" smtClean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70 000 тонн </a:t>
            </a:r>
            <a:r>
              <a:rPr lang="ru-RU" sz="1597" b="1" dirty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в </a:t>
            </a:r>
            <a:r>
              <a:rPr lang="ru-RU" sz="1597" b="1" dirty="0" smtClean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год</a:t>
            </a:r>
            <a:endParaRPr lang="ru-RU" sz="907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Picture 16">
            <a:extLst>
              <a:ext uri="{FF2B5EF4-FFF2-40B4-BE49-F238E27FC236}">
                <a16:creationId xmlns:a16="http://schemas.microsoft.com/office/drawing/2014/main" xmlns="" id="{DA374820-F566-46F2-8687-386FC1C27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636" y="1029374"/>
            <a:ext cx="351651" cy="35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xmlns="" id="{F62C3495-2CE1-4620-AAD4-C4E0831F7C0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7838" y="1882248"/>
            <a:ext cx="376849" cy="296433"/>
          </a:xfrm>
          <a:prstGeom prst="rect">
            <a:avLst/>
          </a:prstGeom>
        </p:spPr>
      </p:pic>
      <p:sp>
        <p:nvSpPr>
          <p:cNvPr id="39" name="Google Shape;640;p112">
            <a:extLst>
              <a:ext uri="{FF2B5EF4-FFF2-40B4-BE49-F238E27FC236}">
                <a16:creationId xmlns:a16="http://schemas.microsoft.com/office/drawing/2014/main" xmlns="" id="{1207D2A1-66E0-4B55-92C9-2183BA62AD18}"/>
              </a:ext>
            </a:extLst>
          </p:cNvPr>
          <p:cNvSpPr txBox="1"/>
          <p:nvPr/>
        </p:nvSpPr>
        <p:spPr>
          <a:xfrm>
            <a:off x="677750" y="3360646"/>
            <a:ext cx="2019633" cy="24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7F7F7F"/>
              </a:buClr>
              <a:buSzPts val="1400"/>
            </a:pP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СОРТИРОВКА </a:t>
            </a:r>
            <a:endParaRPr lang="ru-RU" sz="1000" b="1" dirty="0">
              <a:solidFill>
                <a:srgbClr val="004F7E">
                  <a:lumMod val="75000"/>
                </a:srgbClr>
              </a:solidFill>
              <a:latin typeface="Montserrat" panose="020B0604020202020204" charset="0"/>
              <a:ea typeface="Montserrat"/>
              <a:cs typeface="Montserrat" panose="020B0604020202020204" charset="0"/>
              <a:sym typeface="Montserrat"/>
            </a:endParaRPr>
          </a:p>
          <a:p>
            <a:pPr>
              <a:buClr>
                <a:srgbClr val="7F7F7F"/>
              </a:buClr>
              <a:buSzPts val="1400"/>
            </a:pPr>
            <a:r>
              <a:rPr lang="ru-RU" sz="1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входящего мусора:</a:t>
            </a:r>
          </a:p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r>
              <a:rPr lang="ru-RU" sz="1597" b="1" dirty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100 %</a:t>
            </a:r>
          </a:p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endParaRPr sz="1000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27939C43-6297-4EFF-87EA-EB2508E9D21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0978" y="3320745"/>
            <a:ext cx="355002" cy="35500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296" b="59722"/>
          <a:stretch/>
        </p:blipFill>
        <p:spPr>
          <a:xfrm>
            <a:off x="105961" y="4965803"/>
            <a:ext cx="504561" cy="419133"/>
          </a:xfrm>
          <a:prstGeom prst="rect">
            <a:avLst/>
          </a:prstGeom>
        </p:spPr>
      </p:pic>
      <p:sp>
        <p:nvSpPr>
          <p:cNvPr id="42" name="Google Shape;640;p112">
            <a:extLst>
              <a:ext uri="{FF2B5EF4-FFF2-40B4-BE49-F238E27FC236}">
                <a16:creationId xmlns:a16="http://schemas.microsoft.com/office/drawing/2014/main" xmlns="" id="{1207D2A1-66E0-4B55-92C9-2183BA62AD18}"/>
              </a:ext>
            </a:extLst>
          </p:cNvPr>
          <p:cNvSpPr txBox="1"/>
          <p:nvPr/>
        </p:nvSpPr>
        <p:spPr>
          <a:xfrm>
            <a:off x="720601" y="5105673"/>
            <a:ext cx="2019633" cy="24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7F7F7F"/>
              </a:buClr>
              <a:buSzPts val="1400"/>
            </a:pP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КОМПОСТИРОВАНИЕ</a:t>
            </a:r>
            <a:endParaRPr lang="ru-RU" sz="1597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endParaRPr sz="1000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640;p112">
            <a:extLst>
              <a:ext uri="{FF2B5EF4-FFF2-40B4-BE49-F238E27FC236}">
                <a16:creationId xmlns:a16="http://schemas.microsoft.com/office/drawing/2014/main" xmlns="" id="{1207D2A1-66E0-4B55-92C9-2183BA62AD18}"/>
              </a:ext>
            </a:extLst>
          </p:cNvPr>
          <p:cNvSpPr txBox="1"/>
          <p:nvPr/>
        </p:nvSpPr>
        <p:spPr>
          <a:xfrm>
            <a:off x="696453" y="5514225"/>
            <a:ext cx="2019633" cy="24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7F7F7F"/>
              </a:buClr>
              <a:buSzPts val="1400"/>
            </a:pP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НАПРАВЛЕНИЕ НА ЗАХОРОНЕНИЕ</a:t>
            </a:r>
            <a:endParaRPr lang="ru-RU" sz="1000" b="1" dirty="0">
              <a:solidFill>
                <a:srgbClr val="004F7E">
                  <a:lumMod val="75000"/>
                </a:srgbClr>
              </a:solidFill>
              <a:latin typeface="Montserrat" panose="020B0604020202020204" charset="0"/>
              <a:ea typeface="Montserrat"/>
              <a:cs typeface="Montserrat" panose="020B0604020202020204" charset="0"/>
              <a:sym typeface="Montserrat"/>
            </a:endParaRPr>
          </a:p>
          <a:p>
            <a:pPr>
              <a:buClr>
                <a:srgbClr val="7F7F7F"/>
              </a:buClr>
              <a:buSzPts val="1400"/>
            </a:pPr>
            <a:r>
              <a:rPr lang="ru-RU" sz="1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входящего мусора:</a:t>
            </a:r>
          </a:p>
          <a:p>
            <a:pPr>
              <a:buClr>
                <a:srgbClr val="7F7F7F"/>
              </a:buClr>
              <a:buSzPts val="1400"/>
            </a:pPr>
            <a:r>
              <a:rPr lang="ru-RU" sz="1597" b="1" dirty="0" smtClean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менее </a:t>
            </a:r>
            <a:r>
              <a:rPr lang="ru-RU" sz="1597" b="1" dirty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45 %</a:t>
            </a:r>
          </a:p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endParaRPr sz="1000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20" y="4254303"/>
            <a:ext cx="653573" cy="408572"/>
          </a:xfrm>
          <a:prstGeom prst="rect">
            <a:avLst/>
          </a:prstGeom>
        </p:spPr>
      </p:pic>
      <p:sp>
        <p:nvSpPr>
          <p:cNvPr id="45" name="Google Shape;640;p112">
            <a:extLst>
              <a:ext uri="{FF2B5EF4-FFF2-40B4-BE49-F238E27FC236}">
                <a16:creationId xmlns:a16="http://schemas.microsoft.com/office/drawing/2014/main" xmlns="" id="{1207D2A1-66E0-4B55-92C9-2183BA62AD18}"/>
              </a:ext>
            </a:extLst>
          </p:cNvPr>
          <p:cNvSpPr txBox="1"/>
          <p:nvPr/>
        </p:nvSpPr>
        <p:spPr>
          <a:xfrm>
            <a:off x="708797" y="4168729"/>
            <a:ext cx="2019633" cy="24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7F7F7F"/>
              </a:buClr>
              <a:buSzPts val="1400"/>
            </a:pP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НАПРАВЛЕНИЕ НА ПЕРЕРАБОТКУ</a:t>
            </a:r>
          </a:p>
          <a:p>
            <a:pPr lvl="0">
              <a:buClr>
                <a:srgbClr val="7F7F7F"/>
              </a:buClr>
              <a:buSzPts val="1400"/>
            </a:pPr>
            <a:r>
              <a:rPr lang="ru-RU" sz="1000" b="1" dirty="0">
                <a:solidFill>
                  <a:srgbClr val="5B9BD5">
                    <a:lumMod val="50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входящего мусора:</a:t>
            </a:r>
          </a:p>
          <a:p>
            <a:pPr lvl="0">
              <a:buClr>
                <a:srgbClr val="7F7F7F"/>
              </a:buClr>
              <a:buSzPts val="1400"/>
            </a:pPr>
            <a:r>
              <a:rPr lang="ru-RU" sz="1597" b="1" dirty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б</a:t>
            </a:r>
            <a:r>
              <a:rPr lang="ru-RU" sz="1597" b="1" dirty="0" smtClean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олее 55 </a:t>
            </a:r>
            <a:r>
              <a:rPr lang="ru-RU" sz="1597" b="1" dirty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%</a:t>
            </a:r>
          </a:p>
          <a:p>
            <a:pPr>
              <a:buClr>
                <a:srgbClr val="7F7F7F"/>
              </a:buClr>
              <a:buSzPts val="1400"/>
            </a:pPr>
            <a:endParaRPr lang="ru-RU" sz="1597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endParaRPr sz="1000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929" t="59445"/>
          <a:stretch/>
        </p:blipFill>
        <p:spPr>
          <a:xfrm>
            <a:off x="127308" y="5605987"/>
            <a:ext cx="524183" cy="481624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978" y="2615688"/>
            <a:ext cx="200836" cy="30949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213" y="2714021"/>
            <a:ext cx="200836" cy="221877"/>
          </a:xfrm>
          <a:prstGeom prst="rect">
            <a:avLst/>
          </a:prstGeom>
        </p:spPr>
      </p:pic>
      <p:sp>
        <p:nvSpPr>
          <p:cNvPr id="49" name="Google Shape;640;p112">
            <a:extLst>
              <a:ext uri="{FF2B5EF4-FFF2-40B4-BE49-F238E27FC236}">
                <a16:creationId xmlns:a16="http://schemas.microsoft.com/office/drawing/2014/main" xmlns="" id="{1207D2A1-66E0-4B55-92C9-2183BA62AD18}"/>
              </a:ext>
            </a:extLst>
          </p:cNvPr>
          <p:cNvSpPr txBox="1"/>
          <p:nvPr/>
        </p:nvSpPr>
        <p:spPr>
          <a:xfrm>
            <a:off x="632284" y="2674031"/>
            <a:ext cx="2019633" cy="24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7F7F7F"/>
              </a:buClr>
              <a:buSzPts val="1400"/>
            </a:pP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ИНВЕСТИЦИИ </a:t>
            </a:r>
            <a:endParaRPr lang="ru-RU" sz="1000" b="1" dirty="0">
              <a:solidFill>
                <a:srgbClr val="004F7E">
                  <a:lumMod val="75000"/>
                </a:srgbClr>
              </a:solidFill>
              <a:latin typeface="Montserrat" panose="020B0604020202020204" charset="0"/>
              <a:ea typeface="Montserrat"/>
              <a:cs typeface="Montserrat" panose="020B0604020202020204" charset="0"/>
              <a:sym typeface="Montserrat"/>
            </a:endParaRPr>
          </a:p>
          <a:p>
            <a:pPr>
              <a:buClr>
                <a:srgbClr val="7F7F7F"/>
              </a:buClr>
              <a:buSzPts val="1400"/>
            </a:pPr>
            <a:r>
              <a:rPr lang="ru-RU" sz="1597" b="1" dirty="0" smtClean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1,87 млрд. рублей</a:t>
            </a:r>
            <a:endParaRPr lang="ru-RU" sz="1597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endParaRPr sz="1000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1787808" y="645673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89E884"/>
                </a:solidFill>
              </a:rPr>
              <a:t>11</a:t>
            </a:r>
            <a:endParaRPr lang="ru-RU" b="1" dirty="0">
              <a:solidFill>
                <a:srgbClr val="89E8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366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21"/>
          <p:cNvSpPr/>
          <p:nvPr/>
        </p:nvSpPr>
        <p:spPr>
          <a:xfrm>
            <a:off x="6249219" y="994451"/>
            <a:ext cx="2174455" cy="2149451"/>
          </a:xfrm>
          <a:prstGeom prst="rect">
            <a:avLst/>
          </a:prstGeom>
          <a:solidFill>
            <a:schemeClr val="bg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srgbClr val="0D4A6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9"/>
            <a:endParaRPr lang="en-US" sz="1350">
              <a:solidFill>
                <a:srgbClr val="FFFFFF"/>
              </a:solidFill>
              <a:latin typeface="Geometria"/>
            </a:endParaRPr>
          </a:p>
        </p:txBody>
      </p:sp>
      <p:pic>
        <p:nvPicPr>
          <p:cNvPr id="114" name="Picture 10" descr="D:\Лена\Работа Террикон\Крым\plastic-waste-icon фон2.png"/>
          <p:cNvPicPr>
            <a:picLocks noChangeAspect="1" noChangeArrowheads="1"/>
          </p:cNvPicPr>
          <p:nvPr/>
        </p:nvPicPr>
        <p:blipFill>
          <a:blip r:embed="rId2" cstate="print"/>
          <a:srcRect b="73936"/>
          <a:stretch>
            <a:fillRect/>
          </a:stretch>
        </p:blipFill>
        <p:spPr bwMode="auto">
          <a:xfrm>
            <a:off x="0" y="6213141"/>
            <a:ext cx="12192000" cy="65868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72589" y="285829"/>
            <a:ext cx="1332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СЕЙЧАС!!!!!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66348" y="1485035"/>
            <a:ext cx="67293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latin typeface="Myriad Pro" panose="020B0503030403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11936" y="1413543"/>
            <a:ext cx="3002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endParaRPr lang="ru-RU" sz="1000" dirty="0" smtClean="0">
              <a:latin typeface="Myriad Pro" panose="020B0503030403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35588" y="88047"/>
            <a:ext cx="719824" cy="712053"/>
          </a:xfrm>
          <a:prstGeom prst="rect">
            <a:avLst/>
          </a:prstGeom>
        </p:spPr>
      </p:pic>
      <p:sp>
        <p:nvSpPr>
          <p:cNvPr id="29" name="Подзаголовок 2"/>
          <p:cNvSpPr txBox="1">
            <a:spLocks/>
          </p:cNvSpPr>
          <p:nvPr/>
        </p:nvSpPr>
        <p:spPr>
          <a:xfrm>
            <a:off x="166348" y="247808"/>
            <a:ext cx="10178171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bg1"/>
                </a:solidFill>
                <a:latin typeface="Myriad Pro Cond" panose="020B0506030403020204" pitchFamily="34" charset="0"/>
              </a:rPr>
              <a:t>РЕКОНСТРУКЦИЯ ПОЛИГОНА ТКО Г. КОРЯЖМЫ ПОД ОПОРНЫЙ ОБЪЕКТ – МУСОРОСОРТИРОВОЧНЫЙ КОМПЛЕКС (МСК)</a:t>
            </a:r>
            <a:endParaRPr lang="ru-RU" sz="2800" b="1" dirty="0">
              <a:solidFill>
                <a:schemeClr val="bg1"/>
              </a:solidFill>
              <a:latin typeface="Myriad Pro Cond" panose="020B0506030403020204" pitchFamily="34" charset="0"/>
            </a:endParaRPr>
          </a:p>
        </p:txBody>
      </p:sp>
      <p:sp>
        <p:nvSpPr>
          <p:cNvPr id="52" name="Подзаголовок 2"/>
          <p:cNvSpPr txBox="1">
            <a:spLocks/>
          </p:cNvSpPr>
          <p:nvPr/>
        </p:nvSpPr>
        <p:spPr>
          <a:xfrm>
            <a:off x="411936" y="1079246"/>
            <a:ext cx="5319285" cy="316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ДЕЙСТВУЮЩИЙ ПОЛИГОН ТКО Г. КОРЯЖМЫ</a:t>
            </a:r>
          </a:p>
        </p:txBody>
      </p:sp>
      <p:sp>
        <p:nvSpPr>
          <p:cNvPr id="54" name="Подзаголовок 2"/>
          <p:cNvSpPr txBox="1">
            <a:spLocks/>
          </p:cNvSpPr>
          <p:nvPr/>
        </p:nvSpPr>
        <p:spPr>
          <a:xfrm>
            <a:off x="394134" y="1523927"/>
            <a:ext cx="5649732" cy="3155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Myriad Pro Cond" panose="020B0506030403020204" pitchFamily="34" charset="0"/>
              </a:rPr>
              <a:t>РЕКУЛЬТИВАЦИЯ ОТРАБОТАННОЙ КАРТЫ ПОЛИГОНА ТКО</a:t>
            </a:r>
          </a:p>
          <a:p>
            <a:pPr algn="l">
              <a:lnSpc>
                <a:spcPts val="2000"/>
              </a:lnSpc>
              <a:spcBef>
                <a:spcPts val="0"/>
              </a:spcBef>
            </a:pPr>
            <a:endParaRPr lang="ru-RU" sz="1600" b="1" dirty="0">
              <a:solidFill>
                <a:schemeClr val="tx1"/>
              </a:solidFill>
              <a:latin typeface="Myriad Pro Cond" panose="020B0506030403020204" pitchFamily="34" charset="0"/>
            </a:endParaRPr>
          </a:p>
        </p:txBody>
      </p:sp>
      <p:sp>
        <p:nvSpPr>
          <p:cNvPr id="55" name="Подзаголовок 2"/>
          <p:cNvSpPr txBox="1">
            <a:spLocks/>
          </p:cNvSpPr>
          <p:nvPr/>
        </p:nvSpPr>
        <p:spPr>
          <a:xfrm>
            <a:off x="411936" y="1967248"/>
            <a:ext cx="5281359" cy="3155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Myriad Pro Cond" panose="020B0506030403020204" pitchFamily="34" charset="0"/>
              </a:rPr>
              <a:t>РЕКОНСТРУКЦИЯ ПОЛИГОНА ТКО ПОД ПЛАНИРУЕМЫЙ ОПОРНЫЙ ОБЪЕКТ</a:t>
            </a:r>
          </a:p>
          <a:p>
            <a:pPr algn="l">
              <a:lnSpc>
                <a:spcPts val="2000"/>
              </a:lnSpc>
              <a:spcBef>
                <a:spcPts val="0"/>
              </a:spcBef>
            </a:pPr>
            <a:endParaRPr lang="ru-RU" sz="1600" b="1" dirty="0">
              <a:solidFill>
                <a:schemeClr val="tx1"/>
              </a:solidFill>
              <a:latin typeface="Myriad Pro Cond" panose="020B0506030403020204" pitchFamily="34" charset="0"/>
            </a:endParaRPr>
          </a:p>
        </p:txBody>
      </p:sp>
      <p:sp>
        <p:nvSpPr>
          <p:cNvPr id="56" name="Подзаголовок 2"/>
          <p:cNvSpPr txBox="1">
            <a:spLocks/>
          </p:cNvSpPr>
          <p:nvPr/>
        </p:nvSpPr>
        <p:spPr>
          <a:xfrm>
            <a:off x="397283" y="2623070"/>
            <a:ext cx="5281359" cy="3155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  <a:t>2022 – 2023 ГГ. – ПРОЕКТИРОВАНИЕ РАБОТ</a:t>
            </a:r>
          </a:p>
        </p:txBody>
      </p:sp>
      <p:sp>
        <p:nvSpPr>
          <p:cNvPr id="58" name="Подзаголовок 2"/>
          <p:cNvSpPr txBox="1">
            <a:spLocks/>
          </p:cNvSpPr>
          <p:nvPr/>
        </p:nvSpPr>
        <p:spPr>
          <a:xfrm>
            <a:off x="6210596" y="960546"/>
            <a:ext cx="628650" cy="316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ДО</a:t>
            </a:r>
          </a:p>
        </p:txBody>
      </p:sp>
      <p:sp>
        <p:nvSpPr>
          <p:cNvPr id="61" name="Rectangle 21"/>
          <p:cNvSpPr/>
          <p:nvPr/>
        </p:nvSpPr>
        <p:spPr>
          <a:xfrm>
            <a:off x="8591550" y="995596"/>
            <a:ext cx="3444690" cy="2148307"/>
          </a:xfrm>
          <a:prstGeom prst="rect">
            <a:avLst/>
          </a:prstGeom>
          <a:solidFill>
            <a:schemeClr val="bg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srgbClr val="0D4A6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9"/>
            <a:endParaRPr lang="en-US" sz="1350">
              <a:solidFill>
                <a:srgbClr val="FFFFFF"/>
              </a:solidFill>
              <a:latin typeface="Geometria"/>
            </a:endParaRPr>
          </a:p>
        </p:txBody>
      </p:sp>
      <p:sp>
        <p:nvSpPr>
          <p:cNvPr id="62" name="Подзаголовок 2"/>
          <p:cNvSpPr txBox="1">
            <a:spLocks/>
          </p:cNvSpPr>
          <p:nvPr/>
        </p:nvSpPr>
        <p:spPr>
          <a:xfrm>
            <a:off x="8530967" y="967229"/>
            <a:ext cx="1602152" cy="316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ПОСЛЕ</a:t>
            </a:r>
          </a:p>
        </p:txBody>
      </p:sp>
      <p:sp>
        <p:nvSpPr>
          <p:cNvPr id="63" name="Google Shape;640;p112">
            <a:extLst>
              <a:ext uri="{FF2B5EF4-FFF2-40B4-BE49-F238E27FC236}">
                <a16:creationId xmlns:a16="http://schemas.microsoft.com/office/drawing/2014/main" xmlns="" id="{1207D2A1-66E0-4B55-92C9-2183BA62AD18}"/>
              </a:ext>
            </a:extLst>
          </p:cNvPr>
          <p:cNvSpPr txBox="1"/>
          <p:nvPr/>
        </p:nvSpPr>
        <p:spPr>
          <a:xfrm>
            <a:off x="6290382" y="1268000"/>
            <a:ext cx="2399627" cy="24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30000"/>
              </a:lnSpc>
              <a:buClr>
                <a:srgbClr val="7F7F7F"/>
              </a:buClr>
              <a:buSzPts val="1400"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100 % </a:t>
            </a: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ТКО НА ЗАХОРОНЕНИЕ</a:t>
            </a:r>
            <a:endParaRPr lang="ru-RU" sz="1000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endParaRPr sz="1000" b="1" dirty="0">
              <a:solidFill>
                <a:srgbClr val="FFFFFF"/>
              </a:solidFill>
              <a:latin typeface="Myriad Pro Cond" panose="020B0506030403020204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640;p112">
            <a:extLst>
              <a:ext uri="{FF2B5EF4-FFF2-40B4-BE49-F238E27FC236}">
                <a16:creationId xmlns:a16="http://schemas.microsoft.com/office/drawing/2014/main" xmlns="" id="{1207D2A1-66E0-4B55-92C9-2183BA62AD18}"/>
              </a:ext>
            </a:extLst>
          </p:cNvPr>
          <p:cNvSpPr txBox="1"/>
          <p:nvPr/>
        </p:nvSpPr>
        <p:spPr>
          <a:xfrm>
            <a:off x="9324210" y="1181776"/>
            <a:ext cx="2399627" cy="24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30000"/>
              </a:lnSpc>
              <a:buClr>
                <a:srgbClr val="7F7F7F"/>
              </a:buClr>
              <a:buSzPts val="1400"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100 % </a:t>
            </a: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ТКО НА СОРТИРОВКУ</a:t>
            </a:r>
            <a:endParaRPr lang="ru-RU" sz="1000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endParaRPr sz="1000" b="1" dirty="0">
              <a:solidFill>
                <a:srgbClr val="FFFFFF"/>
              </a:solidFill>
              <a:latin typeface="Myriad Pro Cond" panose="020B0506030403020204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640;p112">
            <a:extLst>
              <a:ext uri="{FF2B5EF4-FFF2-40B4-BE49-F238E27FC236}">
                <a16:creationId xmlns:a16="http://schemas.microsoft.com/office/drawing/2014/main" xmlns="" id="{1207D2A1-66E0-4B55-92C9-2183BA62AD18}"/>
              </a:ext>
            </a:extLst>
          </p:cNvPr>
          <p:cNvSpPr txBox="1"/>
          <p:nvPr/>
        </p:nvSpPr>
        <p:spPr>
          <a:xfrm>
            <a:off x="8992514" y="1359441"/>
            <a:ext cx="2918185" cy="24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30000"/>
              </a:lnSpc>
              <a:buClr>
                <a:srgbClr val="7F7F7F"/>
              </a:buClr>
              <a:buSzPts val="1400"/>
            </a:pP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МЕНЕЕ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 45 % </a:t>
            </a: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ТКО НА ЗАХОРОНЕНИЕ</a:t>
            </a:r>
            <a:endParaRPr lang="ru-RU" sz="1000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endParaRPr sz="1000" b="1" dirty="0">
              <a:solidFill>
                <a:srgbClr val="FFFFFF"/>
              </a:solidFill>
              <a:latin typeface="Myriad Pro Cond" panose="020B0506030403020204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640;p112">
            <a:extLst>
              <a:ext uri="{FF2B5EF4-FFF2-40B4-BE49-F238E27FC236}">
                <a16:creationId xmlns:a16="http://schemas.microsoft.com/office/drawing/2014/main" xmlns="" id="{1207D2A1-66E0-4B55-92C9-2183BA62AD18}"/>
              </a:ext>
            </a:extLst>
          </p:cNvPr>
          <p:cNvSpPr txBox="1"/>
          <p:nvPr/>
        </p:nvSpPr>
        <p:spPr>
          <a:xfrm>
            <a:off x="6555266" y="1936728"/>
            <a:ext cx="2837777" cy="24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30000"/>
              </a:lnSpc>
              <a:buClr>
                <a:srgbClr val="7F7F7F"/>
              </a:buClr>
              <a:buSzPts val="1400"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70 </a:t>
            </a: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ТЫС. ТОНН В ГОД</a:t>
            </a:r>
          </a:p>
          <a:p>
            <a:pPr lvl="0">
              <a:lnSpc>
                <a:spcPct val="130000"/>
              </a:lnSpc>
              <a:buClr>
                <a:srgbClr val="7F7F7F"/>
              </a:buClr>
              <a:buSzPts val="1400"/>
            </a:pP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МОЩНОСТЬ ПОЛИГОНА</a:t>
            </a:r>
            <a:endParaRPr lang="ru-RU" sz="1000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endParaRPr sz="1000" b="1" dirty="0">
              <a:solidFill>
                <a:srgbClr val="FFFFFF"/>
              </a:solidFill>
              <a:latin typeface="Myriad Pro Cond" panose="020B0506030403020204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40;p112">
            <a:extLst>
              <a:ext uri="{FF2B5EF4-FFF2-40B4-BE49-F238E27FC236}">
                <a16:creationId xmlns:a16="http://schemas.microsoft.com/office/drawing/2014/main" xmlns="" id="{1207D2A1-66E0-4B55-92C9-2183BA62AD18}"/>
              </a:ext>
            </a:extLst>
          </p:cNvPr>
          <p:cNvSpPr txBox="1"/>
          <p:nvPr/>
        </p:nvSpPr>
        <p:spPr>
          <a:xfrm>
            <a:off x="8602221" y="1680253"/>
            <a:ext cx="3401073" cy="24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lnSpc>
                <a:spcPct val="130000"/>
              </a:lnSpc>
              <a:buClr>
                <a:srgbClr val="7F7F7F"/>
              </a:buClr>
              <a:buSzPts val="1400"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70 </a:t>
            </a:r>
            <a:r>
              <a:rPr lang="ru-RU" sz="800" b="1" dirty="0" smtClean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ТЫС. ТОНН В ГОД МОЩНОСТЬ МСК</a:t>
            </a:r>
            <a:endParaRPr lang="ru-RU" sz="800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  <a:p>
            <a:pPr algn="ctr">
              <a:lnSpc>
                <a:spcPct val="130000"/>
              </a:lnSpc>
              <a:buClr>
                <a:srgbClr val="7F7F7F"/>
              </a:buClr>
              <a:buSzPts val="1400"/>
            </a:pPr>
            <a:endParaRPr sz="1000" b="1" dirty="0">
              <a:solidFill>
                <a:srgbClr val="FFFFFF"/>
              </a:solidFill>
              <a:latin typeface="Myriad Pro Cond" panose="020B0506030403020204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640;p112">
            <a:extLst>
              <a:ext uri="{FF2B5EF4-FFF2-40B4-BE49-F238E27FC236}">
                <a16:creationId xmlns:a16="http://schemas.microsoft.com/office/drawing/2014/main" xmlns="" id="{1207D2A1-66E0-4B55-92C9-2183BA62AD18}"/>
              </a:ext>
            </a:extLst>
          </p:cNvPr>
          <p:cNvSpPr txBox="1"/>
          <p:nvPr/>
        </p:nvSpPr>
        <p:spPr>
          <a:xfrm>
            <a:off x="8690009" y="1845672"/>
            <a:ext cx="3323956" cy="24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lnSpc>
                <a:spcPct val="130000"/>
              </a:lnSpc>
              <a:buClr>
                <a:srgbClr val="7F7F7F"/>
              </a:buClr>
              <a:buSzPts val="1400"/>
            </a:pPr>
            <a:r>
              <a:rPr lang="en-US" sz="1400" b="1" dirty="0" smtClean="0">
                <a:solidFill>
                  <a:srgbClr val="5B9BD5">
                    <a:lumMod val="75000"/>
                  </a:srgbClr>
                </a:solidFill>
                <a:latin typeface="Myriad Pro Cond" panose="020B0506030403020204"/>
                <a:ea typeface="Montserrat"/>
                <a:cs typeface="Montserrat"/>
                <a:sym typeface="Montserrat"/>
              </a:rPr>
              <a:t>&lt;</a:t>
            </a:r>
            <a:r>
              <a:rPr lang="ru-RU" sz="1400" b="1" dirty="0" smtClean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31,5 </a:t>
            </a:r>
            <a:r>
              <a:rPr lang="ru-RU" sz="800" b="1" dirty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ТЫС. </a:t>
            </a:r>
            <a:r>
              <a:rPr lang="ru-RU" sz="800" b="1" dirty="0" smtClean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ТОНН В ГОД МОЩНОСТЬ ПОЛИГОНА </a:t>
            </a:r>
          </a:p>
          <a:p>
            <a:pPr lvl="0" algn="ctr">
              <a:lnSpc>
                <a:spcPct val="130000"/>
              </a:lnSpc>
              <a:buClr>
                <a:srgbClr val="7F7F7F"/>
              </a:buClr>
              <a:buSzPts val="1400"/>
            </a:pP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(</a:t>
            </a:r>
            <a:r>
              <a:rPr lang="ru-RU" sz="1400" b="1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45 % </a:t>
            </a:r>
            <a:r>
              <a:rPr lang="ru-RU" sz="1000" b="1" dirty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 </a:t>
            </a:r>
            <a:r>
              <a:rPr lang="ru-RU" sz="800" b="1" dirty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ОТ ГОДОВОЙ МОЩНОСТИ МСК </a:t>
            </a:r>
            <a:r>
              <a:rPr lang="ru-RU" sz="800" b="1" dirty="0" smtClean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) </a:t>
            </a:r>
            <a:r>
              <a:rPr lang="ru-RU" sz="800" b="1" dirty="0" smtClean="0">
                <a:solidFill>
                  <a:srgbClr val="F55B05"/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ЭТО БУДЕТ ЕГО МАКСИМАЛЬНАЯ ПРОЕКТНАЯ МОЩНОСТЬ, ФАКТИЧЕСКИ ОБЪЕМ ОТХОДОВ НА ЗАХОРОНЕНИЕ БУДЕТ ЕЩЕ МЕНЬШЕ</a:t>
            </a:r>
            <a:endParaRPr lang="ru-RU" sz="800" b="1" dirty="0">
              <a:solidFill>
                <a:srgbClr val="F55B05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endParaRPr sz="1000" b="1" dirty="0">
              <a:solidFill>
                <a:srgbClr val="FFFFFF"/>
              </a:solidFill>
              <a:latin typeface="Myriad Pro Cond" panose="020B0506030403020204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640;p112">
            <a:extLst>
              <a:ext uri="{FF2B5EF4-FFF2-40B4-BE49-F238E27FC236}">
                <a16:creationId xmlns:a16="http://schemas.microsoft.com/office/drawing/2014/main" xmlns="" id="{1207D2A1-66E0-4B55-92C9-2183BA62AD18}"/>
              </a:ext>
            </a:extLst>
          </p:cNvPr>
          <p:cNvSpPr txBox="1"/>
          <p:nvPr/>
        </p:nvSpPr>
        <p:spPr>
          <a:xfrm>
            <a:off x="6731377" y="2793736"/>
            <a:ext cx="1929408" cy="24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30000"/>
              </a:lnSpc>
              <a:buClr>
                <a:srgbClr val="7F7F7F"/>
              </a:buClr>
              <a:buSzPts val="1400"/>
            </a:pP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ТКО Г. КОРЯЖМА</a:t>
            </a:r>
            <a:endParaRPr sz="1000" b="1" dirty="0">
              <a:solidFill>
                <a:srgbClr val="FFFFFF"/>
              </a:solidFill>
              <a:latin typeface="Myriad Pro Cond" panose="020B0506030403020204"/>
              <a:ea typeface="Montserrat"/>
              <a:cs typeface="Montserrat"/>
              <a:sym typeface="Montserrat"/>
            </a:endParaRPr>
          </a:p>
        </p:txBody>
      </p:sp>
      <p:sp>
        <p:nvSpPr>
          <p:cNvPr id="70" name="Google Shape;640;p112">
            <a:extLst>
              <a:ext uri="{FF2B5EF4-FFF2-40B4-BE49-F238E27FC236}">
                <a16:creationId xmlns:a16="http://schemas.microsoft.com/office/drawing/2014/main" xmlns="" id="{1207D2A1-66E0-4B55-92C9-2183BA62AD18}"/>
              </a:ext>
            </a:extLst>
          </p:cNvPr>
          <p:cNvSpPr txBox="1"/>
          <p:nvPr/>
        </p:nvSpPr>
        <p:spPr>
          <a:xfrm>
            <a:off x="8635111" y="2800829"/>
            <a:ext cx="3357567" cy="525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lnSpc>
                <a:spcPct val="130000"/>
              </a:lnSpc>
              <a:buClr>
                <a:srgbClr val="7F7F7F"/>
              </a:buClr>
              <a:buSzPts val="1400"/>
            </a:pPr>
            <a:r>
              <a:rPr lang="ru-RU" sz="800" b="1" dirty="0" smtClean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ТКО Г. КОРЯЖМА, Г. КОТЛАС, КОТЛАССКИЙ МР, ВИЛЕГОДСКИЙ МО,  ЛЕНСКИЙ МР, КРАСНОБОРСКИЙ МР, ВЕРХНЕТОЕМСКИЙ МО</a:t>
            </a:r>
            <a:endParaRPr sz="800" b="1" dirty="0">
              <a:solidFill>
                <a:srgbClr val="FFFFFF"/>
              </a:solidFill>
              <a:latin typeface="Myriad Pro Cond" panose="020B0506030403020204"/>
              <a:ea typeface="Montserrat"/>
              <a:cs typeface="Montserrat"/>
              <a:sym typeface="Montserrat"/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 flipH="1" flipV="1">
            <a:off x="6411161" y="1697591"/>
            <a:ext cx="1885114" cy="18760"/>
          </a:xfrm>
          <a:prstGeom prst="line">
            <a:avLst/>
          </a:prstGeom>
          <a:ln w="28575">
            <a:solidFill>
              <a:srgbClr val="06D3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H="1">
            <a:off x="6372743" y="2711784"/>
            <a:ext cx="1885114" cy="7625"/>
          </a:xfrm>
          <a:prstGeom prst="line">
            <a:avLst/>
          </a:prstGeom>
          <a:ln w="28575">
            <a:solidFill>
              <a:srgbClr val="06D3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flipH="1">
            <a:off x="8822751" y="1716506"/>
            <a:ext cx="3087948" cy="4"/>
          </a:xfrm>
          <a:prstGeom prst="line">
            <a:avLst/>
          </a:prstGeom>
          <a:ln w="28575">
            <a:solidFill>
              <a:srgbClr val="06D3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H="1">
            <a:off x="8774486" y="2727781"/>
            <a:ext cx="3136213" cy="5463"/>
          </a:xfrm>
          <a:prstGeom prst="line">
            <a:avLst/>
          </a:prstGeom>
          <a:ln w="28575">
            <a:solidFill>
              <a:srgbClr val="06D3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63000"/>
                    </a14:imgEffect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545" y="3143902"/>
            <a:ext cx="5690712" cy="3241825"/>
          </a:xfrm>
          <a:prstGeom prst="rect">
            <a:avLst/>
          </a:prstGeom>
        </p:spPr>
      </p:pic>
      <p:sp>
        <p:nvSpPr>
          <p:cNvPr id="31" name="Подзаголовок 2"/>
          <p:cNvSpPr txBox="1">
            <a:spLocks/>
          </p:cNvSpPr>
          <p:nvPr/>
        </p:nvSpPr>
        <p:spPr>
          <a:xfrm>
            <a:off x="6096000" y="6007812"/>
            <a:ext cx="5940240" cy="377915"/>
          </a:xfrm>
          <a:prstGeom prst="rect">
            <a:avLst/>
          </a:prstGeom>
          <a:solidFill>
            <a:srgbClr val="DAFCFC">
              <a:alpha val="7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endParaRPr lang="ru-RU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sp>
        <p:nvSpPr>
          <p:cNvPr id="32" name="Подзаголовок 2"/>
          <p:cNvSpPr txBox="1">
            <a:spLocks/>
          </p:cNvSpPr>
          <p:nvPr/>
        </p:nvSpPr>
        <p:spPr>
          <a:xfrm>
            <a:off x="6269375" y="6348087"/>
            <a:ext cx="5791578" cy="316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  <a:t>СИСТЕМА ИЗОЛЯЦИИ: ГЕОМЕМБРАНА И БЕНТОНИТОВЫЕ МАТЫ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xmlns="" id="{68F5F078-29D8-493B-B591-83842896043D}"/>
              </a:ext>
            </a:extLst>
          </p:cNvPr>
          <p:cNvGrpSpPr/>
          <p:nvPr/>
        </p:nvGrpSpPr>
        <p:grpSpPr>
          <a:xfrm>
            <a:off x="0" y="-15747"/>
            <a:ext cx="12192000" cy="977549"/>
            <a:chOff x="0" y="0"/>
            <a:chExt cx="12192000" cy="535298"/>
          </a:xfrm>
        </p:grpSpPr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xmlns="" id="{8096F135-8D49-465C-A0C5-C049C73DBBD0}"/>
                </a:ext>
              </a:extLst>
            </p:cNvPr>
            <p:cNvSpPr/>
            <p:nvPr/>
          </p:nvSpPr>
          <p:spPr>
            <a:xfrm>
              <a:off x="0" y="0"/>
              <a:ext cx="12192000" cy="531510"/>
            </a:xfrm>
            <a:prstGeom prst="rect">
              <a:avLst/>
            </a:prstGeom>
            <a:solidFill>
              <a:srgbClr val="007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РЕКОНСТРУКЦИЯ ПОЛИГОНА ТКО ПОД ОПОРНЫЙ ОБЪЕКТ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xmlns="" id="{7DCD9D48-9A18-40CF-90B0-F8E10EEAE028}"/>
                </a:ext>
              </a:extLst>
            </p:cNvPr>
            <p:cNvSpPr/>
            <p:nvPr/>
          </p:nvSpPr>
          <p:spPr>
            <a:xfrm>
              <a:off x="9899563" y="135188"/>
              <a:ext cx="15067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АРХАНГЕЛЬСКАЯ</a:t>
              </a:r>
              <a:b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ОБЛАСТЬ</a:t>
              </a:r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xmlns="" id="{E0B2BCE4-3074-4B9A-84F2-173BB6D74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1391991" y="89795"/>
              <a:ext cx="425672" cy="268967"/>
            </a:xfrm>
            <a:prstGeom prst="rect">
              <a:avLst/>
            </a:prstGeom>
          </p:spPr>
        </p:pic>
      </p:grp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3000"/>
                    </a14:imgEffect>
                    <a14:imgEffect>
                      <a14:brightnessContrast bright="1000" contrast="55000"/>
                    </a14:imgEffect>
                  </a14:imgLayer>
                </a14:imgProps>
              </a:ext>
            </a:extLst>
          </a:blip>
          <a:srcRect l="9267" t="16982" r="6530" b="10189"/>
          <a:stretch/>
        </p:blipFill>
        <p:spPr>
          <a:xfrm>
            <a:off x="6056555" y="3142305"/>
            <a:ext cx="6004400" cy="3229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7513" y="3711071"/>
            <a:ext cx="455574" cy="215444"/>
          </a:xfrm>
          <a:prstGeom prst="rect">
            <a:avLst/>
          </a:prstGeom>
          <a:solidFill>
            <a:srgbClr val="06D3D8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</a:rPr>
              <a:t>ГРУНТ</a:t>
            </a:r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043866" y="3984867"/>
            <a:ext cx="1217897" cy="215444"/>
          </a:xfrm>
          <a:prstGeom prst="rect">
            <a:avLst/>
          </a:prstGeom>
          <a:solidFill>
            <a:srgbClr val="06D3D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</a:rPr>
              <a:t>БЕНТОНИТОВЫЙ МАТ</a:t>
            </a:r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440111" y="4515485"/>
            <a:ext cx="933278" cy="215444"/>
          </a:xfrm>
          <a:prstGeom prst="rect">
            <a:avLst/>
          </a:prstGeom>
          <a:solidFill>
            <a:srgbClr val="06D3D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</a:rPr>
              <a:t>ГЕОМЕМБРАНА</a:t>
            </a:r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706220" y="5913709"/>
            <a:ext cx="1111086" cy="215444"/>
          </a:xfrm>
          <a:prstGeom prst="rect">
            <a:avLst/>
          </a:prstGeom>
          <a:solidFill>
            <a:srgbClr val="06D3D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</a:rPr>
              <a:t>УПЛОТНЕННОЕ ДНО</a:t>
            </a:r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097271" y="5577298"/>
            <a:ext cx="1445816" cy="215444"/>
          </a:xfrm>
          <a:prstGeom prst="rect">
            <a:avLst/>
          </a:prstGeom>
          <a:solidFill>
            <a:srgbClr val="06D3D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</a:rPr>
              <a:t>ТРУБА СБОРА ФИЛЬТРАТА</a:t>
            </a:r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612751" y="3456580"/>
            <a:ext cx="1111086" cy="461665"/>
          </a:xfrm>
          <a:prstGeom prst="rect">
            <a:avLst/>
          </a:prstGeom>
          <a:solidFill>
            <a:srgbClr val="06D3D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</a:rPr>
              <a:t>ОТХОДЫ В ИЗОЛЯЦИОННОЙ ПЛЕНКЕ</a:t>
            </a:r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706577" y="3988980"/>
            <a:ext cx="1111086" cy="215444"/>
          </a:xfrm>
          <a:prstGeom prst="rect">
            <a:avLst/>
          </a:prstGeom>
          <a:solidFill>
            <a:srgbClr val="06D3D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</a:rPr>
              <a:t>ГРУНТ, РАСТЕНИЯ</a:t>
            </a:r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675299" y="4580419"/>
            <a:ext cx="1111086" cy="338554"/>
          </a:xfrm>
          <a:prstGeom prst="rect">
            <a:avLst/>
          </a:prstGeom>
          <a:solidFill>
            <a:srgbClr val="06D3D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</a:rPr>
              <a:t>ИЗОЛЯЦИОННЫЙ СЛОЙ</a:t>
            </a:r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731377" y="4878486"/>
            <a:ext cx="479618" cy="215444"/>
          </a:xfrm>
          <a:prstGeom prst="rect">
            <a:avLst/>
          </a:prstGeom>
          <a:solidFill>
            <a:srgbClr val="06D3D8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</a:rPr>
              <a:t>ПЕСОК</a:t>
            </a:r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706220" y="5261371"/>
            <a:ext cx="556563" cy="215444"/>
          </a:xfrm>
          <a:prstGeom prst="rect">
            <a:avLst/>
          </a:prstGeom>
          <a:solidFill>
            <a:srgbClr val="06D3D8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</a:rPr>
              <a:t>ЩЕБЕНЬ</a:t>
            </a:r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1787808" y="645673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89E884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xmlns="" val="395725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xmlns="" id="{158634BF-E99C-4424-B5BE-1E6770423EBA}"/>
              </a:ext>
            </a:extLst>
          </p:cNvPr>
          <p:cNvSpPr/>
          <p:nvPr/>
        </p:nvSpPr>
        <p:spPr>
          <a:xfrm>
            <a:off x="0" y="531510"/>
            <a:ext cx="12192000" cy="632649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xmlns="" id="{68F5F078-29D8-493B-B591-83842896043D}"/>
              </a:ext>
            </a:extLst>
          </p:cNvPr>
          <p:cNvGrpSpPr/>
          <p:nvPr/>
        </p:nvGrpSpPr>
        <p:grpSpPr>
          <a:xfrm>
            <a:off x="0" y="-1"/>
            <a:ext cx="12192000" cy="977549"/>
            <a:chOff x="0" y="0"/>
            <a:chExt cx="12192000" cy="535298"/>
          </a:xfrm>
        </p:grpSpPr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xmlns="" id="{8096F135-8D49-465C-A0C5-C049C73DBBD0}"/>
                </a:ext>
              </a:extLst>
            </p:cNvPr>
            <p:cNvSpPr/>
            <p:nvPr/>
          </p:nvSpPr>
          <p:spPr>
            <a:xfrm>
              <a:off x="0" y="0"/>
              <a:ext cx="12192000" cy="531510"/>
            </a:xfrm>
            <a:prstGeom prst="rect">
              <a:avLst/>
            </a:prstGeom>
            <a:solidFill>
              <a:srgbClr val="007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СОЗДАНИЕ ОПОРНЫХ ОБЪЕКТОВ ПО ОБРАЩЕНИЮ С ТКО</a:t>
              </a:r>
            </a:p>
            <a:p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(Г. НЯНДОМА)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xmlns="" id="{7DCD9D48-9A18-40CF-90B0-F8E10EEAE028}"/>
                </a:ext>
              </a:extLst>
            </p:cNvPr>
            <p:cNvSpPr/>
            <p:nvPr/>
          </p:nvSpPr>
          <p:spPr>
            <a:xfrm>
              <a:off x="9899563" y="135188"/>
              <a:ext cx="15067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АРХАНГЕЛЬСКАЯ</a:t>
              </a:r>
              <a:b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ОБЛАСТЬ</a:t>
              </a:r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xmlns="" id="{E0B2BCE4-3074-4B9A-84F2-173BB6D74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1391991" y="89795"/>
              <a:ext cx="425672" cy="268967"/>
            </a:xfrm>
            <a:prstGeom prst="rect">
              <a:avLst/>
            </a:prstGeom>
          </p:spPr>
        </p:pic>
      </p:grpSp>
      <p:sp>
        <p:nvSpPr>
          <p:cNvPr id="50" name="Прямоугольник 49"/>
          <p:cNvSpPr/>
          <p:nvPr/>
        </p:nvSpPr>
        <p:spPr>
          <a:xfrm>
            <a:off x="166348" y="1485035"/>
            <a:ext cx="67293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latin typeface="Myriad Pro" panose="020B0503030403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11936" y="1413543"/>
            <a:ext cx="3002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endParaRPr lang="ru-RU" sz="1000" dirty="0" smtClean="0">
              <a:latin typeface="Myriad Pro" panose="020B0503030403020204" pitchFamily="34" charset="0"/>
            </a:endParaRPr>
          </a:p>
        </p:txBody>
      </p:sp>
      <p:sp>
        <p:nvSpPr>
          <p:cNvPr id="107" name="Rectangle 21"/>
          <p:cNvSpPr/>
          <p:nvPr/>
        </p:nvSpPr>
        <p:spPr>
          <a:xfrm>
            <a:off x="0" y="952500"/>
            <a:ext cx="2877740" cy="5905500"/>
          </a:xfrm>
          <a:prstGeom prst="rect">
            <a:avLst/>
          </a:prstGeom>
          <a:solidFill>
            <a:srgbClr val="1A96D2"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srgbClr val="0D4A6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9"/>
            <a:endParaRPr lang="en-US" sz="1350">
              <a:solidFill>
                <a:srgbClr val="FFFFFF"/>
              </a:solidFill>
              <a:latin typeface="Geometria"/>
            </a:endParaRPr>
          </a:p>
        </p:txBody>
      </p:sp>
      <p:sp>
        <p:nvSpPr>
          <p:cNvPr id="108" name="Google Shape;640;p112">
            <a:extLst>
              <a:ext uri="{FF2B5EF4-FFF2-40B4-BE49-F238E27FC236}">
                <a16:creationId xmlns:a16="http://schemas.microsoft.com/office/drawing/2014/main" xmlns="" id="{C6BCE2DB-15BC-4403-9935-84AFEFFB064E}"/>
              </a:ext>
            </a:extLst>
          </p:cNvPr>
          <p:cNvSpPr txBox="1"/>
          <p:nvPr/>
        </p:nvSpPr>
        <p:spPr>
          <a:xfrm>
            <a:off x="646885" y="1081011"/>
            <a:ext cx="1958030" cy="24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МЕСТОПОЛОЖЕНИЕ</a:t>
            </a:r>
            <a:endParaRPr lang="ru-RU" sz="1000" b="1" dirty="0">
              <a:solidFill>
                <a:srgbClr val="004F7E">
                  <a:lumMod val="75000"/>
                </a:srgb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r>
              <a:rPr lang="ru-RU" sz="1050" b="1" dirty="0" smtClean="0">
                <a:solidFill>
                  <a:schemeClr val="bg1"/>
                </a:solidFill>
              </a:rPr>
              <a:t>Няндомский муниципальный район</a:t>
            </a:r>
          </a:p>
        </p:txBody>
      </p:sp>
      <p:sp>
        <p:nvSpPr>
          <p:cNvPr id="109" name="Google Shape;640;p112">
            <a:extLst>
              <a:ext uri="{FF2B5EF4-FFF2-40B4-BE49-F238E27FC236}">
                <a16:creationId xmlns:a16="http://schemas.microsoft.com/office/drawing/2014/main" xmlns="" id="{4150FF96-CEFB-422F-98E7-15BE8FB92DE9}"/>
              </a:ext>
            </a:extLst>
          </p:cNvPr>
          <p:cNvSpPr txBox="1"/>
          <p:nvPr/>
        </p:nvSpPr>
        <p:spPr>
          <a:xfrm>
            <a:off x="654682" y="1878157"/>
            <a:ext cx="2019633" cy="24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7F7F7F"/>
              </a:buClr>
              <a:buSzPts val="1400"/>
            </a:pP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МОЩНОСТЬ ОБЪЕКТА</a:t>
            </a:r>
            <a:endParaRPr lang="ru-RU" sz="1000" b="1" dirty="0">
              <a:solidFill>
                <a:srgbClr val="004F7E">
                  <a:lumMod val="75000"/>
                </a:srgb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buClr>
                <a:srgbClr val="7F7F7F"/>
              </a:buClr>
              <a:buSzPts val="1400"/>
            </a:pPr>
            <a:r>
              <a:rPr lang="ru-RU" sz="90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По приему и обработке мусора:</a:t>
            </a:r>
          </a:p>
          <a:p>
            <a:pPr lvl="0">
              <a:buClr>
                <a:srgbClr val="7F7F7F"/>
              </a:buClr>
              <a:buSzPts val="1400"/>
            </a:pPr>
            <a:r>
              <a:rPr lang="ru-RU" sz="1597" b="1" dirty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60 000 тонн в год</a:t>
            </a:r>
          </a:p>
          <a:p>
            <a:pPr lvl="0">
              <a:buClr>
                <a:srgbClr val="7F7F7F"/>
              </a:buClr>
              <a:buSzPts val="1400"/>
            </a:pPr>
            <a:r>
              <a:rPr lang="ru-RU" sz="90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По захоронению:</a:t>
            </a:r>
          </a:p>
          <a:p>
            <a:pPr lvl="0">
              <a:buClr>
                <a:srgbClr val="7F7F7F"/>
              </a:buClr>
              <a:buSzPts val="1400"/>
            </a:pPr>
            <a:r>
              <a:rPr lang="ru-RU" sz="1597" b="1" dirty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35 000 тонн в год</a:t>
            </a:r>
            <a:endParaRPr lang="ru-RU" sz="907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Picture 16">
            <a:extLst>
              <a:ext uri="{FF2B5EF4-FFF2-40B4-BE49-F238E27FC236}">
                <a16:creationId xmlns:a16="http://schemas.microsoft.com/office/drawing/2014/main" xmlns="" id="{DA374820-F566-46F2-8687-386FC1C27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982" y="1117457"/>
            <a:ext cx="351651" cy="35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xmlns="" id="{F62C3495-2CE1-4620-AAD4-C4E0831F7C0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0184" y="1970331"/>
            <a:ext cx="376849" cy="296433"/>
          </a:xfrm>
          <a:prstGeom prst="rect">
            <a:avLst/>
          </a:prstGeom>
        </p:spPr>
      </p:pic>
      <p:sp>
        <p:nvSpPr>
          <p:cNvPr id="39" name="Google Shape;640;p112">
            <a:extLst>
              <a:ext uri="{FF2B5EF4-FFF2-40B4-BE49-F238E27FC236}">
                <a16:creationId xmlns:a16="http://schemas.microsoft.com/office/drawing/2014/main" xmlns="" id="{1207D2A1-66E0-4B55-92C9-2183BA62AD18}"/>
              </a:ext>
            </a:extLst>
          </p:cNvPr>
          <p:cNvSpPr txBox="1"/>
          <p:nvPr/>
        </p:nvSpPr>
        <p:spPr>
          <a:xfrm>
            <a:off x="716862" y="3666792"/>
            <a:ext cx="2019633" cy="24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7F7F7F"/>
              </a:buClr>
              <a:buSzPts val="1400"/>
            </a:pP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СОРТИРОВКА </a:t>
            </a:r>
            <a:endParaRPr lang="ru-RU" sz="1000" b="1" dirty="0">
              <a:solidFill>
                <a:srgbClr val="004F7E">
                  <a:lumMod val="75000"/>
                </a:srgbClr>
              </a:solidFill>
              <a:latin typeface="Montserrat" panose="020B0604020202020204" charset="0"/>
              <a:ea typeface="Montserrat"/>
              <a:cs typeface="Montserrat" panose="020B0604020202020204" charset="0"/>
              <a:sym typeface="Montserrat"/>
            </a:endParaRPr>
          </a:p>
          <a:p>
            <a:pPr>
              <a:buClr>
                <a:srgbClr val="7F7F7F"/>
              </a:buClr>
              <a:buSzPts val="1400"/>
            </a:pPr>
            <a:r>
              <a:rPr lang="ru-RU" sz="1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входящего мусора:</a:t>
            </a:r>
          </a:p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r>
              <a:rPr lang="ru-RU" sz="1597" b="1" dirty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100 %</a:t>
            </a:r>
          </a:p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endParaRPr sz="1000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27939C43-6297-4EFF-87EA-EB2508E9D21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0090" y="3626891"/>
            <a:ext cx="355002" cy="35500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296" b="59722"/>
          <a:stretch/>
        </p:blipFill>
        <p:spPr>
          <a:xfrm>
            <a:off x="159024" y="5511126"/>
            <a:ext cx="504561" cy="419133"/>
          </a:xfrm>
          <a:prstGeom prst="rect">
            <a:avLst/>
          </a:prstGeom>
        </p:spPr>
      </p:pic>
      <p:sp>
        <p:nvSpPr>
          <p:cNvPr id="42" name="Google Shape;640;p112">
            <a:extLst>
              <a:ext uri="{FF2B5EF4-FFF2-40B4-BE49-F238E27FC236}">
                <a16:creationId xmlns:a16="http://schemas.microsoft.com/office/drawing/2014/main" xmlns="" id="{1207D2A1-66E0-4B55-92C9-2183BA62AD18}"/>
              </a:ext>
            </a:extLst>
          </p:cNvPr>
          <p:cNvSpPr txBox="1"/>
          <p:nvPr/>
        </p:nvSpPr>
        <p:spPr>
          <a:xfrm>
            <a:off x="716394" y="5647253"/>
            <a:ext cx="2019633" cy="24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7F7F7F"/>
              </a:buClr>
              <a:buSzPts val="1400"/>
            </a:pP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КОМПОСТИРОВАНИЕ</a:t>
            </a:r>
            <a:endParaRPr lang="ru-RU" sz="1597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endParaRPr sz="1000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640;p112">
            <a:extLst>
              <a:ext uri="{FF2B5EF4-FFF2-40B4-BE49-F238E27FC236}">
                <a16:creationId xmlns:a16="http://schemas.microsoft.com/office/drawing/2014/main" xmlns="" id="{1207D2A1-66E0-4B55-92C9-2183BA62AD18}"/>
              </a:ext>
            </a:extLst>
          </p:cNvPr>
          <p:cNvSpPr txBox="1"/>
          <p:nvPr/>
        </p:nvSpPr>
        <p:spPr>
          <a:xfrm>
            <a:off x="727201" y="6156103"/>
            <a:ext cx="2019633" cy="24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7F7F7F"/>
              </a:buClr>
              <a:buSzPts val="1400"/>
            </a:pP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РАЗМЕЩЕНИЕ НА ПОЛИГОНЕ</a:t>
            </a:r>
            <a:endParaRPr lang="ru-RU" sz="1000" b="1" dirty="0">
              <a:solidFill>
                <a:srgbClr val="004F7E">
                  <a:lumMod val="75000"/>
                </a:srgbClr>
              </a:solidFill>
              <a:latin typeface="Montserrat" panose="020B0604020202020204" charset="0"/>
              <a:ea typeface="Montserrat"/>
              <a:cs typeface="Montserrat" panose="020B0604020202020204" charset="0"/>
              <a:sym typeface="Montserrat"/>
            </a:endParaRPr>
          </a:p>
          <a:p>
            <a:pPr>
              <a:buClr>
                <a:srgbClr val="7F7F7F"/>
              </a:buClr>
              <a:buSzPts val="1400"/>
            </a:pPr>
            <a:r>
              <a:rPr lang="ru-RU" sz="1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входящего мусора:</a:t>
            </a:r>
          </a:p>
          <a:p>
            <a:pPr>
              <a:buClr>
                <a:srgbClr val="7F7F7F"/>
              </a:buClr>
              <a:buSzPts val="1400"/>
            </a:pPr>
            <a:r>
              <a:rPr lang="ru-RU" sz="1597" b="1" dirty="0" smtClean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менее </a:t>
            </a:r>
            <a:r>
              <a:rPr lang="ru-RU" sz="1597" b="1" dirty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45 %</a:t>
            </a:r>
          </a:p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endParaRPr sz="1000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367" y="4646508"/>
            <a:ext cx="653573" cy="408572"/>
          </a:xfrm>
          <a:prstGeom prst="rect">
            <a:avLst/>
          </a:prstGeom>
        </p:spPr>
      </p:pic>
      <p:sp>
        <p:nvSpPr>
          <p:cNvPr id="45" name="Google Shape;640;p112">
            <a:extLst>
              <a:ext uri="{FF2B5EF4-FFF2-40B4-BE49-F238E27FC236}">
                <a16:creationId xmlns:a16="http://schemas.microsoft.com/office/drawing/2014/main" xmlns="" id="{1207D2A1-66E0-4B55-92C9-2183BA62AD18}"/>
              </a:ext>
            </a:extLst>
          </p:cNvPr>
          <p:cNvSpPr txBox="1"/>
          <p:nvPr/>
        </p:nvSpPr>
        <p:spPr>
          <a:xfrm>
            <a:off x="761244" y="4560934"/>
            <a:ext cx="2019633" cy="24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7F7F7F"/>
              </a:buClr>
              <a:buSzPts val="1400"/>
            </a:pP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НАПРАВЛЕНИЕ НА ПЕРЕРАБОТКУ</a:t>
            </a:r>
          </a:p>
          <a:p>
            <a:pPr lvl="0">
              <a:buClr>
                <a:srgbClr val="7F7F7F"/>
              </a:buClr>
              <a:buSzPts val="1400"/>
            </a:pPr>
            <a:r>
              <a:rPr lang="ru-RU" sz="1000" b="1" dirty="0">
                <a:solidFill>
                  <a:srgbClr val="5B9BD5">
                    <a:lumMod val="50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входящего мусора:</a:t>
            </a:r>
          </a:p>
          <a:p>
            <a:pPr lvl="0">
              <a:buClr>
                <a:srgbClr val="7F7F7F"/>
              </a:buClr>
              <a:buSzPts val="1400"/>
            </a:pPr>
            <a:r>
              <a:rPr lang="ru-RU" sz="1597" b="1" dirty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б</a:t>
            </a:r>
            <a:r>
              <a:rPr lang="ru-RU" sz="1597" b="1" dirty="0" smtClean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олее 55 </a:t>
            </a:r>
            <a:r>
              <a:rPr lang="ru-RU" sz="1597" b="1" dirty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%</a:t>
            </a:r>
          </a:p>
          <a:p>
            <a:pPr>
              <a:buClr>
                <a:srgbClr val="7F7F7F"/>
              </a:buClr>
              <a:buSzPts val="1400"/>
            </a:pPr>
            <a:endParaRPr lang="ru-RU" sz="1597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endParaRPr sz="1000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929" t="59445"/>
          <a:stretch/>
        </p:blipFill>
        <p:spPr>
          <a:xfrm>
            <a:off x="158056" y="6247865"/>
            <a:ext cx="524183" cy="481624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93" y="2979930"/>
            <a:ext cx="200836" cy="30949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428" y="3078263"/>
            <a:ext cx="200836" cy="221877"/>
          </a:xfrm>
          <a:prstGeom prst="rect">
            <a:avLst/>
          </a:prstGeom>
        </p:spPr>
      </p:pic>
      <p:sp>
        <p:nvSpPr>
          <p:cNvPr id="49" name="Google Shape;640;p112">
            <a:extLst>
              <a:ext uri="{FF2B5EF4-FFF2-40B4-BE49-F238E27FC236}">
                <a16:creationId xmlns:a16="http://schemas.microsoft.com/office/drawing/2014/main" xmlns="" id="{1207D2A1-66E0-4B55-92C9-2183BA62AD18}"/>
              </a:ext>
            </a:extLst>
          </p:cNvPr>
          <p:cNvSpPr txBox="1"/>
          <p:nvPr/>
        </p:nvSpPr>
        <p:spPr>
          <a:xfrm>
            <a:off x="678499" y="3038273"/>
            <a:ext cx="2019633" cy="24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7F7F7F"/>
              </a:buClr>
              <a:buSzPts val="1400"/>
            </a:pP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ИНВЕСТИЦИИ </a:t>
            </a:r>
            <a:endParaRPr lang="ru-RU" sz="1000" b="1" dirty="0">
              <a:solidFill>
                <a:srgbClr val="004F7E">
                  <a:lumMod val="75000"/>
                </a:srgbClr>
              </a:solidFill>
              <a:latin typeface="Montserrat" panose="020B0604020202020204" charset="0"/>
              <a:ea typeface="Montserrat"/>
              <a:cs typeface="Montserrat" panose="020B0604020202020204" charset="0"/>
              <a:sym typeface="Montserrat"/>
            </a:endParaRPr>
          </a:p>
          <a:p>
            <a:pPr>
              <a:buClr>
                <a:srgbClr val="7F7F7F"/>
              </a:buClr>
              <a:buSzPts val="1400"/>
            </a:pPr>
            <a:r>
              <a:rPr lang="ru-RU" sz="1597" b="1" dirty="0" smtClean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2,19 млрд. рублей</a:t>
            </a:r>
            <a:endParaRPr lang="ru-RU" sz="1597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endParaRPr sz="1000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3414793" y="892770"/>
            <a:ext cx="8757857" cy="5778045"/>
            <a:chOff x="2726556" y="763332"/>
            <a:chExt cx="7939609" cy="5356368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3995" t="46748"/>
            <a:stretch/>
          </p:blipFill>
          <p:spPr>
            <a:xfrm>
              <a:off x="3320071" y="1243351"/>
              <a:ext cx="6559330" cy="4524283"/>
            </a:xfrm>
            <a:prstGeom prst="rect">
              <a:avLst/>
            </a:prstGeom>
          </p:spPr>
        </p:pic>
        <p:sp>
          <p:nvSpPr>
            <p:cNvPr id="38" name="Google Shape;177;p6"/>
            <p:cNvSpPr/>
            <p:nvPr/>
          </p:nvSpPr>
          <p:spPr>
            <a:xfrm>
              <a:off x="9480530" y="3454113"/>
              <a:ext cx="1185635" cy="419635"/>
            </a:xfrm>
            <a:prstGeom prst="wedgeRoundRectCallout">
              <a:avLst>
                <a:gd name="adj1" fmla="val -199056"/>
                <a:gd name="adj2" fmla="val -27494"/>
                <a:gd name="adj3" fmla="val 16667"/>
              </a:avLst>
            </a:prstGeom>
            <a:solidFill>
              <a:srgbClr val="1A96D2">
                <a:alpha val="20000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D4A6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ru-RU" sz="1000" dirty="0" smtClean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Административно-бытовой корпус</a:t>
              </a:r>
              <a:endParaRPr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Google Shape;178;p6"/>
            <p:cNvSpPr/>
            <p:nvPr/>
          </p:nvSpPr>
          <p:spPr>
            <a:xfrm>
              <a:off x="8863770" y="4494896"/>
              <a:ext cx="1482108" cy="313891"/>
            </a:xfrm>
            <a:prstGeom prst="wedgeRoundRectCallout">
              <a:avLst>
                <a:gd name="adj1" fmla="val -122369"/>
                <a:gd name="adj2" fmla="val -41057"/>
                <a:gd name="adj3" fmla="val 16667"/>
              </a:avLst>
            </a:prstGeom>
            <a:solidFill>
              <a:srgbClr val="1A96D2">
                <a:alpha val="10000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D4A6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r>
                <a:rPr lang="ru-RU" sz="1000" dirty="0" smtClean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Весовая, контрольно-пропускной пункт</a:t>
              </a:r>
              <a:endParaRPr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180;p6"/>
            <p:cNvSpPr/>
            <p:nvPr/>
          </p:nvSpPr>
          <p:spPr>
            <a:xfrm>
              <a:off x="8582047" y="5771967"/>
              <a:ext cx="853578" cy="186863"/>
            </a:xfrm>
            <a:prstGeom prst="wedgeRoundRectCallout">
              <a:avLst>
                <a:gd name="adj1" fmla="val -195395"/>
                <a:gd name="adj2" fmla="val -855994"/>
                <a:gd name="adj3" fmla="val 16667"/>
              </a:avLst>
            </a:prstGeom>
            <a:solidFill>
              <a:srgbClr val="1A96D2">
                <a:alpha val="20000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D4A6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ru-RU" sz="10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Котельная</a:t>
              </a:r>
              <a:endParaRPr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Google Shape;184;p6"/>
            <p:cNvSpPr/>
            <p:nvPr/>
          </p:nvSpPr>
          <p:spPr>
            <a:xfrm>
              <a:off x="4937287" y="821611"/>
              <a:ext cx="1792020" cy="422510"/>
            </a:xfrm>
            <a:prstGeom prst="wedgeRoundRectCallout">
              <a:avLst>
                <a:gd name="adj1" fmla="val 3426"/>
                <a:gd name="adj2" fmla="val 451199"/>
                <a:gd name="adj3" fmla="val 16667"/>
              </a:avLst>
            </a:prstGeom>
            <a:solidFill>
              <a:srgbClr val="1A96D2">
                <a:alpha val="20000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D4A6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ru-RU" sz="10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Мусоросортировочный комплекс</a:t>
              </a:r>
              <a:endParaRPr sz="1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Google Shape;185;p6"/>
            <p:cNvSpPr/>
            <p:nvPr/>
          </p:nvSpPr>
          <p:spPr>
            <a:xfrm>
              <a:off x="3912738" y="5721620"/>
              <a:ext cx="1193597" cy="346856"/>
            </a:xfrm>
            <a:prstGeom prst="wedgeRoundRectCallout">
              <a:avLst>
                <a:gd name="adj1" fmla="val 33332"/>
                <a:gd name="adj2" fmla="val -689640"/>
                <a:gd name="adj3" fmla="val 16667"/>
              </a:avLst>
            </a:prstGeom>
            <a:solidFill>
              <a:srgbClr val="1A96D2">
                <a:alpha val="20000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D4A6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ru-RU" sz="10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Цех компостирования</a:t>
              </a:r>
              <a:endParaRPr sz="1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Google Shape;184;p6">
              <a:extLst>
                <a:ext uri="{FF2B5EF4-FFF2-40B4-BE49-F238E27FC236}">
                  <a16:creationId xmlns:a16="http://schemas.microsoft.com/office/drawing/2014/main" xmlns="" id="{2BFBFB74-7F76-4F7F-BC6B-16501C871B72}"/>
                </a:ext>
              </a:extLst>
            </p:cNvPr>
            <p:cNvSpPr/>
            <p:nvPr/>
          </p:nvSpPr>
          <p:spPr>
            <a:xfrm>
              <a:off x="9651842" y="2633660"/>
              <a:ext cx="999104" cy="668393"/>
            </a:xfrm>
            <a:prstGeom prst="wedgeRoundRectCallout">
              <a:avLst>
                <a:gd name="adj1" fmla="val -319506"/>
                <a:gd name="adj2" fmla="val -21789"/>
                <a:gd name="adj3" fmla="val 16667"/>
              </a:avLst>
            </a:prstGeom>
            <a:solidFill>
              <a:srgbClr val="1A96D2">
                <a:alpha val="20000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D4A6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ru-RU" sz="10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Склад </a:t>
              </a:r>
              <a:r>
                <a:rPr lang="ru-RU" sz="1000" dirty="0" smtClean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вторичных материальных ресурсов</a:t>
              </a:r>
              <a:endParaRPr sz="1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Google Shape;179;p6">
              <a:extLst>
                <a:ext uri="{FF2B5EF4-FFF2-40B4-BE49-F238E27FC236}">
                  <a16:creationId xmlns:a16="http://schemas.microsoft.com/office/drawing/2014/main" xmlns="" id="{4995E1BA-6841-401F-B871-BC8CF6EC456F}"/>
                </a:ext>
              </a:extLst>
            </p:cNvPr>
            <p:cNvSpPr/>
            <p:nvPr/>
          </p:nvSpPr>
          <p:spPr>
            <a:xfrm>
              <a:off x="7979756" y="763332"/>
              <a:ext cx="1768029" cy="430666"/>
            </a:xfrm>
            <a:prstGeom prst="wedgeRoundRectCallout">
              <a:avLst>
                <a:gd name="adj1" fmla="val -145019"/>
                <a:gd name="adj2" fmla="val 268822"/>
                <a:gd name="adj3" fmla="val 16667"/>
              </a:avLst>
            </a:prstGeom>
            <a:solidFill>
              <a:srgbClr val="1A96D2">
                <a:alpha val="20000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D4A69">
                  <a:alpha val="44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ru-RU" sz="10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Здание ремонтного обслуживания автомобилей</a:t>
              </a:r>
              <a:endParaRPr sz="1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Google Shape;185;p6"/>
            <p:cNvSpPr/>
            <p:nvPr/>
          </p:nvSpPr>
          <p:spPr>
            <a:xfrm>
              <a:off x="6502552" y="5611099"/>
              <a:ext cx="1383834" cy="508601"/>
            </a:xfrm>
            <a:prstGeom prst="wedgeRoundRectCallout">
              <a:avLst>
                <a:gd name="adj1" fmla="val -152370"/>
                <a:gd name="adj2" fmla="val -355152"/>
                <a:gd name="adj3" fmla="val 16667"/>
              </a:avLst>
            </a:prstGeom>
            <a:solidFill>
              <a:srgbClr val="1A96D2">
                <a:alpha val="20000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D4A6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ru-RU" sz="10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Цех кондиционирования компоста</a:t>
              </a:r>
              <a:endParaRPr sz="1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9" name="Picture 8" descr="D:\Лена\Работа Террикон\Крым\Исходники\символы\С_у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9908426" y="4117137"/>
              <a:ext cx="259225" cy="259225"/>
            </a:xfrm>
            <a:prstGeom prst="rect">
              <a:avLst/>
            </a:prstGeom>
            <a:noFill/>
          </p:spPr>
        </p:pic>
        <p:pic>
          <p:nvPicPr>
            <p:cNvPr id="60" name="Picture 2" descr="D:\Лена\Работа Террикон\Крым\Исходники\символы\Гардеробная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9705363" y="4119728"/>
              <a:ext cx="254905" cy="254905"/>
            </a:xfrm>
            <a:prstGeom prst="rect">
              <a:avLst/>
            </a:prstGeom>
            <a:noFill/>
          </p:spPr>
        </p:pic>
        <p:pic>
          <p:nvPicPr>
            <p:cNvPr id="61" name="Picture 3" descr="D:\Лена\Работа Террикон\Крым\Исходники\символы\Столовая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0019028" y="3893623"/>
              <a:ext cx="269885" cy="269885"/>
            </a:xfrm>
            <a:prstGeom prst="rect">
              <a:avLst/>
            </a:prstGeom>
            <a:noFill/>
          </p:spPr>
        </p:pic>
        <p:pic>
          <p:nvPicPr>
            <p:cNvPr id="62" name="Picture 4" descr="D:\Лена\Работа Террикон\Крым\Исходники\символы\медпункт.pn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9805022" y="3901402"/>
              <a:ext cx="262395" cy="262395"/>
            </a:xfrm>
            <a:prstGeom prst="rect">
              <a:avLst/>
            </a:prstGeom>
            <a:noFill/>
          </p:spPr>
        </p:pic>
        <p:pic>
          <p:nvPicPr>
            <p:cNvPr id="63" name="Picture 5" descr="D:\Лена\Работа Террикон\Крым\Исходники\символы\Душ.pn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0122718" y="4128369"/>
              <a:ext cx="255771" cy="255771"/>
            </a:xfrm>
            <a:prstGeom prst="rect">
              <a:avLst/>
            </a:prstGeom>
            <a:noFill/>
          </p:spPr>
        </p:pic>
        <p:pic>
          <p:nvPicPr>
            <p:cNvPr id="64" name="Picture 6" descr="D:\Лена\Работа Террикон\Крым\Исходники\символы\Завод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 flipH="1">
              <a:off x="4619924" y="851855"/>
              <a:ext cx="325471" cy="325471"/>
            </a:xfrm>
            <a:prstGeom prst="rect">
              <a:avLst/>
            </a:prstGeom>
            <a:noFill/>
          </p:spPr>
        </p:pic>
        <p:pic>
          <p:nvPicPr>
            <p:cNvPr id="65" name="Picture 8" descr="D:\Лена\Работа Террикон\Крым\Исходники\символы\метка.pn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8698930" y="4105146"/>
              <a:ext cx="234888" cy="354853"/>
            </a:xfrm>
            <a:prstGeom prst="rect">
              <a:avLst/>
            </a:prstGeom>
            <a:noFill/>
          </p:spPr>
        </p:pic>
        <p:pic>
          <p:nvPicPr>
            <p:cNvPr id="66" name="Picture 9" descr="D:\Лена\Работа Террикон\Крым\Исходники\символы\сортировка.pn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3663305" y="5762624"/>
              <a:ext cx="249433" cy="249433"/>
            </a:xfrm>
            <a:prstGeom prst="rect">
              <a:avLst/>
            </a:prstGeom>
            <a:noFill/>
          </p:spPr>
        </p:pic>
        <p:pic>
          <p:nvPicPr>
            <p:cNvPr id="67" name="Picture 10" descr="D:\Лена\Работа Террикон\Крым\Исходники\символы\КПП.pn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0373066" y="4486148"/>
              <a:ext cx="277881" cy="277881"/>
            </a:xfrm>
            <a:prstGeom prst="rect">
              <a:avLst/>
            </a:prstGeom>
            <a:noFill/>
          </p:spPr>
        </p:pic>
        <p:pic>
          <p:nvPicPr>
            <p:cNvPr id="68" name="Picture 11" descr="D:\Лена\Работа Террикон\Крым\Исходники\символы\Весовая.pn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0392767" y="4764029"/>
              <a:ext cx="238478" cy="238478"/>
            </a:xfrm>
            <a:prstGeom prst="rect">
              <a:avLst/>
            </a:prstGeom>
            <a:noFill/>
          </p:spPr>
        </p:pic>
        <p:sp>
          <p:nvSpPr>
            <p:cNvPr id="69" name="Google Shape;184;p6">
              <a:extLst>
                <a:ext uri="{FF2B5EF4-FFF2-40B4-BE49-F238E27FC236}">
                  <a16:creationId xmlns:a16="http://schemas.microsoft.com/office/drawing/2014/main" xmlns="" id="{2BFBFB74-7F76-4F7F-BC6B-16501C871B72}"/>
                </a:ext>
              </a:extLst>
            </p:cNvPr>
            <p:cNvSpPr/>
            <p:nvPr/>
          </p:nvSpPr>
          <p:spPr>
            <a:xfrm>
              <a:off x="2726556" y="808071"/>
              <a:ext cx="975703" cy="376890"/>
            </a:xfrm>
            <a:prstGeom prst="wedgeRoundRectCallout">
              <a:avLst>
                <a:gd name="adj1" fmla="val 141273"/>
                <a:gd name="adj2" fmla="val 133830"/>
                <a:gd name="adj3" fmla="val 16667"/>
              </a:avLst>
            </a:prstGeom>
            <a:solidFill>
              <a:srgbClr val="1A96D2">
                <a:alpha val="20000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D4A69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ru-RU" sz="10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Чаша захоронения</a:t>
              </a:r>
              <a:endParaRPr sz="1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0" name="Google Shape;179;p6">
            <a:extLst>
              <a:ext uri="{FF2B5EF4-FFF2-40B4-BE49-F238E27FC236}">
                <a16:creationId xmlns:a16="http://schemas.microsoft.com/office/drawing/2014/main" xmlns="" id="{4995E1BA-6841-401F-B871-BC8CF6EC456F}"/>
              </a:ext>
            </a:extLst>
          </p:cNvPr>
          <p:cNvSpPr/>
          <p:nvPr/>
        </p:nvSpPr>
        <p:spPr>
          <a:xfrm>
            <a:off x="2869545" y="3082189"/>
            <a:ext cx="1295030" cy="1569239"/>
          </a:xfrm>
          <a:prstGeom prst="wedgeRoundRectCallout">
            <a:avLst>
              <a:gd name="adj1" fmla="val 78628"/>
              <a:gd name="adj2" fmla="val -6744"/>
              <a:gd name="adj3" fmla="val 16667"/>
            </a:avLst>
          </a:prstGeom>
          <a:solidFill>
            <a:srgbClr val="1A96D2">
              <a:alpha val="20000"/>
            </a:srgb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D4A69">
                <a:alpha val="44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ru-RU" sz="10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Складирование грунтов, которые срезаются при строительстве полигона, для целей рекультивации после его закрытия </a:t>
            </a:r>
            <a:endParaRPr sz="10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1787808" y="645673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89E884"/>
                </a:solidFill>
              </a:rPr>
              <a:t>13</a:t>
            </a:r>
            <a:endParaRPr lang="ru-RU" b="1" dirty="0">
              <a:solidFill>
                <a:srgbClr val="89E8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949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158634BF-E99C-4424-B5BE-1E6770423EBA}"/>
              </a:ext>
            </a:extLst>
          </p:cNvPr>
          <p:cNvSpPr/>
          <p:nvPr/>
        </p:nvSpPr>
        <p:spPr>
          <a:xfrm>
            <a:off x="0" y="531510"/>
            <a:ext cx="12192000" cy="632649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68F5F078-29D8-493B-B591-83842896043D}"/>
              </a:ext>
            </a:extLst>
          </p:cNvPr>
          <p:cNvGrpSpPr/>
          <p:nvPr/>
        </p:nvGrpSpPr>
        <p:grpSpPr>
          <a:xfrm>
            <a:off x="0" y="0"/>
            <a:ext cx="12192000" cy="982112"/>
            <a:chOff x="0" y="0"/>
            <a:chExt cx="12192000" cy="535298"/>
          </a:xfrm>
        </p:grpSpPr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xmlns="" id="{8096F135-8D49-465C-A0C5-C049C73DBBD0}"/>
                </a:ext>
              </a:extLst>
            </p:cNvPr>
            <p:cNvSpPr/>
            <p:nvPr/>
          </p:nvSpPr>
          <p:spPr>
            <a:xfrm>
              <a:off x="0" y="0"/>
              <a:ext cx="12192000" cy="531510"/>
            </a:xfrm>
            <a:prstGeom prst="rect">
              <a:avLst/>
            </a:prstGeom>
            <a:solidFill>
              <a:srgbClr val="007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СОЗДАНИЕ ОПОРНЫХ ОБЪЕКТОВ ПО ОБРАЩЕНИЮ С ТКО</a:t>
              </a:r>
            </a:p>
            <a:p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(ХОЛМОГОРСКИЙ МУНИЦИПАЛЬНЫЙ ОКРУГ)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xmlns="" id="{7DCD9D48-9A18-40CF-90B0-F8E10EEAE028}"/>
                </a:ext>
              </a:extLst>
            </p:cNvPr>
            <p:cNvSpPr/>
            <p:nvPr/>
          </p:nvSpPr>
          <p:spPr>
            <a:xfrm>
              <a:off x="9899563" y="135188"/>
              <a:ext cx="15067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АРХАНГЕЛЬСКАЯ</a:t>
              </a:r>
              <a:b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ОБЛАСТЬ</a:t>
              </a:r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xmlns="" id="{E0B2BCE4-3074-4B9A-84F2-173BB6D74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1446151" y="86587"/>
              <a:ext cx="425672" cy="26761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972589" y="2858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66348" y="1485035"/>
            <a:ext cx="67293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latin typeface="Myriad Pro" panose="020B0503030403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11936" y="1413543"/>
            <a:ext cx="3002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endParaRPr lang="ru-RU" sz="1000" dirty="0" smtClean="0">
              <a:latin typeface="Myriad Pro" panose="020B0503030403020204" pitchFamily="34" charset="0"/>
            </a:endParaRPr>
          </a:p>
        </p:txBody>
      </p:sp>
      <p:sp>
        <p:nvSpPr>
          <p:cNvPr id="115" name="Rectangle 21"/>
          <p:cNvSpPr/>
          <p:nvPr/>
        </p:nvSpPr>
        <p:spPr>
          <a:xfrm>
            <a:off x="0" y="970810"/>
            <a:ext cx="3108730" cy="5887190"/>
          </a:xfrm>
          <a:prstGeom prst="rect">
            <a:avLst/>
          </a:prstGeom>
          <a:solidFill>
            <a:srgbClr val="1A96D2"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srgbClr val="0D4A6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9"/>
            <a:endParaRPr lang="en-US" sz="1350">
              <a:solidFill>
                <a:srgbClr val="FFFFFF"/>
              </a:solidFill>
              <a:latin typeface="Geometria"/>
            </a:endParaRPr>
          </a:p>
        </p:txBody>
      </p:sp>
      <p:sp>
        <p:nvSpPr>
          <p:cNvPr id="116" name="Google Shape;640;p112">
            <a:extLst>
              <a:ext uri="{FF2B5EF4-FFF2-40B4-BE49-F238E27FC236}">
                <a16:creationId xmlns:a16="http://schemas.microsoft.com/office/drawing/2014/main" xmlns="" id="{C6BCE2DB-15BC-4403-9935-84AFEFFB064E}"/>
              </a:ext>
            </a:extLst>
          </p:cNvPr>
          <p:cNvSpPr txBox="1"/>
          <p:nvPr/>
        </p:nvSpPr>
        <p:spPr>
          <a:xfrm>
            <a:off x="702767" y="1017996"/>
            <a:ext cx="2244301" cy="24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МЕСТОПОЛОЖЕНИЕ</a:t>
            </a:r>
            <a:endParaRPr lang="ru-RU" sz="1000" b="1" dirty="0">
              <a:solidFill>
                <a:srgbClr val="004F7E">
                  <a:lumMod val="75000"/>
                </a:srgb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r>
              <a:rPr lang="ru-RU" sz="1000" b="1" dirty="0" smtClean="0">
                <a:solidFill>
                  <a:schemeClr val="bg1"/>
                </a:solidFill>
              </a:rPr>
              <a:t>Холмогорский</a:t>
            </a:r>
            <a:r>
              <a:rPr lang="ru-RU" sz="1050" b="1" dirty="0" smtClean="0">
                <a:solidFill>
                  <a:schemeClr val="bg1"/>
                </a:solidFill>
              </a:rPr>
              <a:t> муниципальный округ</a:t>
            </a:r>
            <a:endParaRPr lang="ru-RU" sz="11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640;p112">
            <a:extLst>
              <a:ext uri="{FF2B5EF4-FFF2-40B4-BE49-F238E27FC236}">
                <a16:creationId xmlns:a16="http://schemas.microsoft.com/office/drawing/2014/main" xmlns="" id="{4150FF96-CEFB-422F-98E7-15BE8FB92DE9}"/>
              </a:ext>
            </a:extLst>
          </p:cNvPr>
          <p:cNvSpPr txBox="1"/>
          <p:nvPr/>
        </p:nvSpPr>
        <p:spPr>
          <a:xfrm>
            <a:off x="696784" y="1647178"/>
            <a:ext cx="2019633" cy="717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7F7F7F"/>
              </a:buClr>
              <a:buSzPts val="1400"/>
            </a:pP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МОЩНОСТЬ ОБЪЕКТА</a:t>
            </a:r>
            <a:endParaRPr lang="ru-RU" sz="1000" b="1" dirty="0">
              <a:solidFill>
                <a:srgbClr val="004F7E">
                  <a:lumMod val="75000"/>
                </a:srgb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buClr>
                <a:srgbClr val="7F7F7F"/>
              </a:buClr>
              <a:buSzPts val="1400"/>
            </a:pPr>
            <a:r>
              <a:rPr lang="ru-RU" sz="907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По приему и </a:t>
            </a:r>
            <a:r>
              <a:rPr lang="ru-RU" sz="90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обработке мусора:</a:t>
            </a:r>
          </a:p>
          <a:p>
            <a:pPr>
              <a:buClr>
                <a:srgbClr val="7F7F7F"/>
              </a:buClr>
              <a:buSzPts val="1400"/>
            </a:pPr>
            <a:r>
              <a:rPr lang="ru-RU" sz="1597" b="1" dirty="0" smtClean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275 000 тонн </a:t>
            </a:r>
            <a:r>
              <a:rPr lang="ru-RU" sz="1597" b="1" dirty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в </a:t>
            </a:r>
            <a:r>
              <a:rPr lang="ru-RU" sz="1597" b="1" dirty="0" smtClean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год</a:t>
            </a:r>
          </a:p>
          <a:p>
            <a:pPr lvl="0">
              <a:buClr>
                <a:srgbClr val="7F7F7F"/>
              </a:buClr>
              <a:buSzPts val="1400"/>
            </a:pPr>
            <a:r>
              <a:rPr lang="ru-RU" sz="907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По </a:t>
            </a:r>
            <a:r>
              <a:rPr lang="ru-RU" sz="907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захоронению:</a:t>
            </a:r>
            <a:endParaRPr lang="ru-RU" sz="907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buClr>
                <a:srgbClr val="7F7F7F"/>
              </a:buClr>
              <a:buSzPts val="1400"/>
            </a:pPr>
            <a:r>
              <a:rPr lang="ru-RU" sz="1597" b="1" dirty="0" smtClean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160 </a:t>
            </a:r>
            <a:r>
              <a:rPr lang="ru-RU" sz="1597" b="1" dirty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000 тонн в год</a:t>
            </a:r>
            <a:endParaRPr lang="ru-RU" sz="907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  <a:p>
            <a:pPr>
              <a:buClr>
                <a:srgbClr val="7F7F7F"/>
              </a:buClr>
              <a:buSzPts val="1400"/>
            </a:pPr>
            <a:endParaRPr lang="ru-RU" sz="907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118" name="Picture 16">
            <a:extLst>
              <a:ext uri="{FF2B5EF4-FFF2-40B4-BE49-F238E27FC236}">
                <a16:creationId xmlns:a16="http://schemas.microsoft.com/office/drawing/2014/main" xmlns="" id="{DA374820-F566-46F2-8687-386FC1C27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282" y="1017996"/>
            <a:ext cx="351651" cy="35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xmlns="" id="{F62C3495-2CE1-4620-AAD4-C4E0831F7C0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0974" y="1894358"/>
            <a:ext cx="376849" cy="296433"/>
          </a:xfrm>
          <a:prstGeom prst="rect">
            <a:avLst/>
          </a:prstGeom>
        </p:spPr>
      </p:pic>
      <p:sp>
        <p:nvSpPr>
          <p:cNvPr id="120" name="Google Shape;640;p112">
            <a:extLst>
              <a:ext uri="{FF2B5EF4-FFF2-40B4-BE49-F238E27FC236}">
                <a16:creationId xmlns:a16="http://schemas.microsoft.com/office/drawing/2014/main" xmlns="" id="{1207D2A1-66E0-4B55-92C9-2183BA62AD18}"/>
              </a:ext>
            </a:extLst>
          </p:cNvPr>
          <p:cNvSpPr txBox="1"/>
          <p:nvPr/>
        </p:nvSpPr>
        <p:spPr>
          <a:xfrm>
            <a:off x="764012" y="3551784"/>
            <a:ext cx="2019633" cy="24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7F7F7F"/>
              </a:buClr>
              <a:buSzPts val="1400"/>
            </a:pP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СОРТИРОВКА </a:t>
            </a:r>
            <a:endParaRPr lang="ru-RU" sz="1000" b="1" dirty="0">
              <a:solidFill>
                <a:srgbClr val="004F7E">
                  <a:lumMod val="75000"/>
                </a:srgbClr>
              </a:solidFill>
              <a:latin typeface="Montserrat" panose="020B0604020202020204" charset="0"/>
              <a:ea typeface="Montserrat"/>
              <a:cs typeface="Montserrat" panose="020B0604020202020204" charset="0"/>
              <a:sym typeface="Montserrat"/>
            </a:endParaRPr>
          </a:p>
          <a:p>
            <a:pPr>
              <a:buClr>
                <a:srgbClr val="7F7F7F"/>
              </a:buClr>
              <a:buSzPts val="1400"/>
            </a:pPr>
            <a:r>
              <a:rPr lang="ru-RU" sz="1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входящего мусора:</a:t>
            </a:r>
          </a:p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r>
              <a:rPr lang="ru-RU" sz="1597" b="1" dirty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100 %</a:t>
            </a:r>
          </a:p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endParaRPr sz="1000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121" name="Рисунок 120">
            <a:extLst>
              <a:ext uri="{FF2B5EF4-FFF2-40B4-BE49-F238E27FC236}">
                <a16:creationId xmlns:a16="http://schemas.microsoft.com/office/drawing/2014/main" xmlns="" id="{27939C43-6297-4EFF-87EA-EB2508E9D21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7240" y="3511883"/>
            <a:ext cx="355002" cy="3550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296" b="59722"/>
          <a:stretch/>
        </p:blipFill>
        <p:spPr>
          <a:xfrm>
            <a:off x="192223" y="5156941"/>
            <a:ext cx="504561" cy="419133"/>
          </a:xfrm>
          <a:prstGeom prst="rect">
            <a:avLst/>
          </a:prstGeom>
        </p:spPr>
      </p:pic>
      <p:sp>
        <p:nvSpPr>
          <p:cNvPr id="142" name="Google Shape;640;p112">
            <a:extLst>
              <a:ext uri="{FF2B5EF4-FFF2-40B4-BE49-F238E27FC236}">
                <a16:creationId xmlns:a16="http://schemas.microsoft.com/office/drawing/2014/main" xmlns="" id="{1207D2A1-66E0-4B55-92C9-2183BA62AD18}"/>
              </a:ext>
            </a:extLst>
          </p:cNvPr>
          <p:cNvSpPr txBox="1"/>
          <p:nvPr/>
        </p:nvSpPr>
        <p:spPr>
          <a:xfrm>
            <a:off x="749593" y="5293068"/>
            <a:ext cx="2019633" cy="24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7F7F7F"/>
              </a:buClr>
              <a:buSzPts val="1400"/>
            </a:pP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КОМПОСТИРОВАНИЕ</a:t>
            </a:r>
            <a:endParaRPr lang="ru-RU" sz="1597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endParaRPr sz="1000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640;p112">
            <a:extLst>
              <a:ext uri="{FF2B5EF4-FFF2-40B4-BE49-F238E27FC236}">
                <a16:creationId xmlns:a16="http://schemas.microsoft.com/office/drawing/2014/main" xmlns="" id="{1207D2A1-66E0-4B55-92C9-2183BA62AD18}"/>
              </a:ext>
            </a:extLst>
          </p:cNvPr>
          <p:cNvSpPr txBox="1"/>
          <p:nvPr/>
        </p:nvSpPr>
        <p:spPr>
          <a:xfrm>
            <a:off x="782715" y="5705363"/>
            <a:ext cx="2019633" cy="24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7F7F7F"/>
              </a:buClr>
              <a:buSzPts val="1400"/>
            </a:pP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РАЗМЕЩЕНИЕ НА ПОЛИГОНЕ</a:t>
            </a:r>
            <a:endParaRPr lang="ru-RU" sz="1000" b="1" dirty="0">
              <a:solidFill>
                <a:srgbClr val="004F7E">
                  <a:lumMod val="75000"/>
                </a:srgbClr>
              </a:solidFill>
              <a:latin typeface="Montserrat" panose="020B0604020202020204" charset="0"/>
              <a:ea typeface="Montserrat"/>
              <a:cs typeface="Montserrat" panose="020B0604020202020204" charset="0"/>
              <a:sym typeface="Montserrat"/>
            </a:endParaRPr>
          </a:p>
          <a:p>
            <a:pPr>
              <a:buClr>
                <a:srgbClr val="7F7F7F"/>
              </a:buClr>
              <a:buSzPts val="1400"/>
            </a:pPr>
            <a:r>
              <a:rPr lang="ru-RU" sz="1000" b="1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входящего мусора:</a:t>
            </a:r>
          </a:p>
          <a:p>
            <a:pPr>
              <a:buClr>
                <a:srgbClr val="7F7F7F"/>
              </a:buClr>
              <a:buSzPts val="1400"/>
            </a:pPr>
            <a:r>
              <a:rPr lang="ru-RU" sz="1597" b="1" dirty="0" smtClean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менее </a:t>
            </a:r>
            <a:r>
              <a:rPr lang="ru-RU" sz="1597" b="1" dirty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45 %</a:t>
            </a:r>
          </a:p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endParaRPr sz="1000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182" y="4445441"/>
            <a:ext cx="653573" cy="408572"/>
          </a:xfrm>
          <a:prstGeom prst="rect">
            <a:avLst/>
          </a:prstGeom>
        </p:spPr>
      </p:pic>
      <p:sp>
        <p:nvSpPr>
          <p:cNvPr id="144" name="Google Shape;640;p112">
            <a:extLst>
              <a:ext uri="{FF2B5EF4-FFF2-40B4-BE49-F238E27FC236}">
                <a16:creationId xmlns:a16="http://schemas.microsoft.com/office/drawing/2014/main" xmlns="" id="{1207D2A1-66E0-4B55-92C9-2183BA62AD18}"/>
              </a:ext>
            </a:extLst>
          </p:cNvPr>
          <p:cNvSpPr txBox="1"/>
          <p:nvPr/>
        </p:nvSpPr>
        <p:spPr>
          <a:xfrm>
            <a:off x="795059" y="4359867"/>
            <a:ext cx="2019633" cy="24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7F7F7F"/>
              </a:buClr>
              <a:buSzPts val="1400"/>
            </a:pP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НАПРАВЛЕНИЕ НА ПЕРЕРАБОТКУ</a:t>
            </a:r>
          </a:p>
          <a:p>
            <a:pPr lvl="0">
              <a:buClr>
                <a:srgbClr val="7F7F7F"/>
              </a:buClr>
              <a:buSzPts val="1400"/>
            </a:pPr>
            <a:r>
              <a:rPr lang="ru-RU" sz="1000" b="1" dirty="0">
                <a:solidFill>
                  <a:srgbClr val="5B9BD5">
                    <a:lumMod val="50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входящего мусора:</a:t>
            </a:r>
          </a:p>
          <a:p>
            <a:pPr lvl="0">
              <a:buClr>
                <a:srgbClr val="7F7F7F"/>
              </a:buClr>
              <a:buSzPts val="1400"/>
            </a:pPr>
            <a:r>
              <a:rPr lang="ru-RU" sz="1597" b="1" dirty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б</a:t>
            </a:r>
            <a:r>
              <a:rPr lang="ru-RU" sz="1597" b="1" dirty="0" smtClean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олее 55 </a:t>
            </a:r>
            <a:r>
              <a:rPr lang="ru-RU" sz="1597" b="1" dirty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%</a:t>
            </a:r>
          </a:p>
          <a:p>
            <a:pPr>
              <a:buClr>
                <a:srgbClr val="7F7F7F"/>
              </a:buClr>
              <a:buSzPts val="1400"/>
            </a:pPr>
            <a:endParaRPr lang="ru-RU" sz="1597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endParaRPr sz="1000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145" name="Рисунок 14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929" t="59445"/>
          <a:stretch/>
        </p:blipFill>
        <p:spPr>
          <a:xfrm>
            <a:off x="213570" y="5797125"/>
            <a:ext cx="524183" cy="481624"/>
          </a:xfrm>
          <a:prstGeom prst="rect">
            <a:avLst/>
          </a:prstGeom>
        </p:spPr>
      </p:pic>
      <p:pic>
        <p:nvPicPr>
          <p:cNvPr id="146" name="Рисунок 1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240" y="2806826"/>
            <a:ext cx="200836" cy="309497"/>
          </a:xfrm>
          <a:prstGeom prst="rect">
            <a:avLst/>
          </a:prstGeom>
        </p:spPr>
      </p:pic>
      <p:pic>
        <p:nvPicPr>
          <p:cNvPr id="147" name="Рисунок 1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475" y="2905159"/>
            <a:ext cx="200836" cy="221877"/>
          </a:xfrm>
          <a:prstGeom prst="rect">
            <a:avLst/>
          </a:prstGeom>
        </p:spPr>
      </p:pic>
      <p:sp>
        <p:nvSpPr>
          <p:cNvPr id="148" name="Google Shape;640;p112">
            <a:extLst>
              <a:ext uri="{FF2B5EF4-FFF2-40B4-BE49-F238E27FC236}">
                <a16:creationId xmlns:a16="http://schemas.microsoft.com/office/drawing/2014/main" xmlns="" id="{1207D2A1-66E0-4B55-92C9-2183BA62AD18}"/>
              </a:ext>
            </a:extLst>
          </p:cNvPr>
          <p:cNvSpPr txBox="1"/>
          <p:nvPr/>
        </p:nvSpPr>
        <p:spPr>
          <a:xfrm>
            <a:off x="718546" y="2865169"/>
            <a:ext cx="2019633" cy="24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7F7F7F"/>
              </a:buClr>
              <a:buSzPts val="1400"/>
            </a:pPr>
            <a:r>
              <a:rPr lang="ru-RU" sz="1000" b="1" dirty="0" smtClean="0">
                <a:solidFill>
                  <a:srgbClr val="004F7E">
                    <a:lumMod val="75000"/>
                  </a:srgbClr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ИНВЕСТИЦИИ </a:t>
            </a:r>
            <a:endParaRPr lang="ru-RU" sz="1000" b="1" dirty="0">
              <a:solidFill>
                <a:srgbClr val="004F7E">
                  <a:lumMod val="75000"/>
                </a:srgbClr>
              </a:solidFill>
              <a:latin typeface="Montserrat" panose="020B0604020202020204" charset="0"/>
              <a:ea typeface="Montserrat"/>
              <a:cs typeface="Montserrat" panose="020B0604020202020204" charset="0"/>
              <a:sym typeface="Montserrat"/>
            </a:endParaRPr>
          </a:p>
          <a:p>
            <a:pPr>
              <a:buClr>
                <a:srgbClr val="7F7F7F"/>
              </a:buClr>
              <a:buSzPts val="1400"/>
            </a:pPr>
            <a:r>
              <a:rPr lang="ru-RU" sz="1597" b="1" dirty="0" smtClean="0">
                <a:solidFill>
                  <a:srgbClr val="FFFFFF"/>
                </a:solidFill>
                <a:latin typeface="Comic Sans MS" panose="030F0702030302020204" pitchFamily="66" charset="0"/>
                <a:ea typeface="Montserrat"/>
                <a:cs typeface="Montserrat"/>
                <a:sym typeface="Montserrat"/>
              </a:rPr>
              <a:t>3,7 млрд. рублей</a:t>
            </a:r>
            <a:endParaRPr lang="ru-RU" sz="1597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130000"/>
              </a:lnSpc>
              <a:buClr>
                <a:srgbClr val="7F7F7F"/>
              </a:buClr>
              <a:buSzPts val="1400"/>
            </a:pPr>
            <a:endParaRPr sz="1000" b="1" dirty="0">
              <a:solidFill>
                <a:srgbClr val="FFFFFF"/>
              </a:solidFill>
              <a:latin typeface="Comic Sans MS" panose="030F0702030302020204" pitchFamily="66" charset="0"/>
              <a:ea typeface="Montserrat"/>
              <a:cs typeface="Montserrat"/>
              <a:sym typeface="Montserra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195220" y="937139"/>
            <a:ext cx="8978479" cy="5809758"/>
            <a:chOff x="3195220" y="937139"/>
            <a:chExt cx="8978479" cy="5809758"/>
          </a:xfrm>
        </p:grpSpPr>
        <p:grpSp>
          <p:nvGrpSpPr>
            <p:cNvPr id="122" name="Группа 121"/>
            <p:cNvGrpSpPr/>
            <p:nvPr/>
          </p:nvGrpSpPr>
          <p:grpSpPr>
            <a:xfrm>
              <a:off x="3195220" y="937139"/>
              <a:ext cx="8463767" cy="5766575"/>
              <a:chOff x="1578459" y="582716"/>
              <a:chExt cx="8463767" cy="5766575"/>
            </a:xfrm>
          </p:grpSpPr>
          <p:pic>
            <p:nvPicPr>
              <p:cNvPr id="123" name="Рисунок 122"/>
              <p:cNvPicPr>
                <a:picLocks noChangeAspect="1"/>
              </p:cNvPicPr>
              <p:nvPr/>
            </p:nvPicPr>
            <p:blipFill rotWithShape="1">
              <a:blip r:embed="rId14" cstate="print"/>
              <a:srcRect l="3000" t="28124" r="31768" b="3226"/>
              <a:stretch/>
            </p:blipFill>
            <p:spPr>
              <a:xfrm>
                <a:off x="3452209" y="959606"/>
                <a:ext cx="6590017" cy="4889713"/>
              </a:xfrm>
              <a:prstGeom prst="rect">
                <a:avLst/>
              </a:prstGeom>
            </p:spPr>
          </p:pic>
          <p:sp>
            <p:nvSpPr>
              <p:cNvPr id="124" name="Google Shape;177;p6"/>
              <p:cNvSpPr/>
              <p:nvPr/>
            </p:nvSpPr>
            <p:spPr>
              <a:xfrm>
                <a:off x="1708630" y="1854377"/>
                <a:ext cx="1292719" cy="524787"/>
              </a:xfrm>
              <a:prstGeom prst="wedgeRoundRectCallout">
                <a:avLst>
                  <a:gd name="adj1" fmla="val 200558"/>
                  <a:gd name="adj2" fmla="val 80086"/>
                  <a:gd name="adj3" fmla="val 16667"/>
                </a:avLst>
              </a:prstGeom>
              <a:solidFill>
                <a:srgbClr val="1A96D2">
                  <a:alpha val="20000"/>
                </a:srgbClr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5400000" algn="t" rotWithShape="0">
                  <a:srgbClr val="0D4A6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ru-RU" sz="1000" dirty="0" smtClean="0">
                    <a:solidFill>
                      <a:schemeClr val="dk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Административно-бытовой корпус</a:t>
                </a:r>
                <a:endParaRPr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Google Shape;178;p6"/>
              <p:cNvSpPr/>
              <p:nvPr/>
            </p:nvSpPr>
            <p:spPr>
              <a:xfrm>
                <a:off x="1817136" y="710459"/>
                <a:ext cx="1026428" cy="699559"/>
              </a:xfrm>
              <a:prstGeom prst="wedgeRoundRectCallout">
                <a:avLst>
                  <a:gd name="adj1" fmla="val 286612"/>
                  <a:gd name="adj2" fmla="val 95942"/>
                  <a:gd name="adj3" fmla="val 16667"/>
                </a:avLst>
              </a:prstGeom>
              <a:solidFill>
                <a:srgbClr val="1A96D2">
                  <a:alpha val="10000"/>
                </a:srgbClr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5400000" algn="t" rotWithShape="0">
                  <a:srgbClr val="0D4A6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r>
                  <a:rPr lang="ru-RU" sz="1000" dirty="0" smtClean="0">
                    <a:solidFill>
                      <a:schemeClr val="dk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Весовая, контрольно-пропускной пункт</a:t>
                </a:r>
                <a:endParaRPr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" name="Google Shape;180;p6"/>
              <p:cNvSpPr/>
              <p:nvPr/>
            </p:nvSpPr>
            <p:spPr>
              <a:xfrm>
                <a:off x="1886627" y="3132894"/>
                <a:ext cx="853578" cy="186863"/>
              </a:xfrm>
              <a:prstGeom prst="wedgeRoundRectCallout">
                <a:avLst>
                  <a:gd name="adj1" fmla="val 372499"/>
                  <a:gd name="adj2" fmla="val -86091"/>
                  <a:gd name="adj3" fmla="val 16667"/>
                </a:avLst>
              </a:prstGeom>
              <a:solidFill>
                <a:srgbClr val="1A96D2">
                  <a:alpha val="20000"/>
                </a:srgbClr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5400000" algn="t" rotWithShape="0">
                  <a:srgbClr val="0D4A6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ru-RU" sz="1000" dirty="0">
                    <a:solidFill>
                      <a:schemeClr val="dk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Котельная</a:t>
                </a:r>
                <a:endParaRPr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7" name="Google Shape;185;p6"/>
              <p:cNvSpPr/>
              <p:nvPr/>
            </p:nvSpPr>
            <p:spPr>
              <a:xfrm>
                <a:off x="6531064" y="5750898"/>
                <a:ext cx="1193597" cy="346856"/>
              </a:xfrm>
              <a:prstGeom prst="wedgeRoundRectCallout">
                <a:avLst>
                  <a:gd name="adj1" fmla="val 44656"/>
                  <a:gd name="adj2" fmla="val -654569"/>
                  <a:gd name="adj3" fmla="val 16667"/>
                </a:avLst>
              </a:prstGeom>
              <a:solidFill>
                <a:srgbClr val="1A96D2">
                  <a:alpha val="20000"/>
                </a:srgbClr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8100000" algn="tr" rotWithShape="0">
                  <a:srgbClr val="0D4A6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ru-RU" sz="1000" dirty="0">
                    <a:solidFill>
                      <a:schemeClr val="dk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Цех компостирования</a:t>
                </a:r>
                <a:endParaRPr sz="10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8" name="Google Shape;184;p6">
                <a:extLst>
                  <a:ext uri="{FF2B5EF4-FFF2-40B4-BE49-F238E27FC236}">
                    <a16:creationId xmlns:a16="http://schemas.microsoft.com/office/drawing/2014/main" xmlns="" id="{2BFBFB74-7F76-4F7F-BC6B-16501C871B72}"/>
                  </a:ext>
                </a:extLst>
              </p:cNvPr>
              <p:cNvSpPr/>
              <p:nvPr/>
            </p:nvSpPr>
            <p:spPr>
              <a:xfrm>
                <a:off x="1664252" y="3631102"/>
                <a:ext cx="1451124" cy="593169"/>
              </a:xfrm>
              <a:prstGeom prst="wedgeRoundRectCallout">
                <a:avLst>
                  <a:gd name="adj1" fmla="val 209183"/>
                  <a:gd name="adj2" fmla="val 2938"/>
                  <a:gd name="adj3" fmla="val 16667"/>
                </a:avLst>
              </a:prstGeom>
              <a:solidFill>
                <a:srgbClr val="1A96D2">
                  <a:alpha val="20000"/>
                </a:srgbClr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5400000" algn="t" rotWithShape="0">
                  <a:srgbClr val="0D4A6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ru-RU" sz="1000" dirty="0">
                    <a:solidFill>
                      <a:schemeClr val="dk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Склад </a:t>
                </a:r>
                <a:r>
                  <a:rPr lang="ru-RU" sz="1000" dirty="0" smtClean="0">
                    <a:solidFill>
                      <a:schemeClr val="dk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вторичных материальных ресурсов</a:t>
                </a:r>
                <a:endParaRPr sz="10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0" name="Google Shape;185;p6"/>
              <p:cNvSpPr/>
              <p:nvPr/>
            </p:nvSpPr>
            <p:spPr>
              <a:xfrm>
                <a:off x="8594905" y="2895861"/>
                <a:ext cx="1383834" cy="508601"/>
              </a:xfrm>
              <a:prstGeom prst="wedgeRoundRectCallout">
                <a:avLst>
                  <a:gd name="adj1" fmla="val -91277"/>
                  <a:gd name="adj2" fmla="val -126540"/>
                  <a:gd name="adj3" fmla="val 16667"/>
                </a:avLst>
              </a:prstGeom>
              <a:solidFill>
                <a:srgbClr val="1A96D2">
                  <a:alpha val="20000"/>
                </a:srgbClr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8100000" algn="tr" rotWithShape="0">
                  <a:srgbClr val="0D4A6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ru-RU" sz="1000" dirty="0">
                    <a:solidFill>
                      <a:schemeClr val="dk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Цех кондиционирования компоста</a:t>
                </a:r>
                <a:endParaRPr sz="10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31" name="Picture 8" descr="D:\Лена\Работа Террикон\Крым\Исходники\символы\С_у.png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183804" y="2668381"/>
                <a:ext cx="259225" cy="259225"/>
              </a:xfrm>
              <a:prstGeom prst="rect">
                <a:avLst/>
              </a:prstGeom>
              <a:noFill/>
            </p:spPr>
          </p:pic>
          <p:pic>
            <p:nvPicPr>
              <p:cNvPr id="132" name="Picture 2" descr="D:\Лена\Работа Террикон\Крым\Исходники\символы\Гардеробная.png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1980741" y="2670972"/>
                <a:ext cx="254905" cy="254905"/>
              </a:xfrm>
              <a:prstGeom prst="rect">
                <a:avLst/>
              </a:prstGeom>
              <a:noFill/>
            </p:spPr>
          </p:pic>
          <p:pic>
            <p:nvPicPr>
              <p:cNvPr id="133" name="Picture 3" descr="D:\Лена\Работа Террикон\Крым\Исходники\символы\Столовая.png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2294405" y="2444867"/>
                <a:ext cx="269885" cy="269885"/>
              </a:xfrm>
              <a:prstGeom prst="rect">
                <a:avLst/>
              </a:prstGeom>
              <a:noFill/>
            </p:spPr>
          </p:pic>
          <p:pic>
            <p:nvPicPr>
              <p:cNvPr id="134" name="Picture 4" descr="D:\Лена\Работа Террикон\Крым\Исходники\символы\медпункт.pn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2080400" y="2452646"/>
                <a:ext cx="262395" cy="262395"/>
              </a:xfrm>
              <a:prstGeom prst="rect">
                <a:avLst/>
              </a:prstGeom>
              <a:noFill/>
            </p:spPr>
          </p:pic>
          <p:pic>
            <p:nvPicPr>
              <p:cNvPr id="135" name="Picture 5" descr="D:\Лена\Работа Террикон\Крым\Исходники\символы\Душ.png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2398096" y="2679613"/>
                <a:ext cx="255771" cy="255771"/>
              </a:xfrm>
              <a:prstGeom prst="rect">
                <a:avLst/>
              </a:prstGeom>
              <a:noFill/>
            </p:spPr>
          </p:pic>
          <p:pic>
            <p:nvPicPr>
              <p:cNvPr id="136" name="Picture 7" descr="D:\Лена\Работа Террикон\Крым\Исходники\символы\транспорт.png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2833723" y="5541438"/>
                <a:ext cx="299322" cy="300747"/>
              </a:xfrm>
              <a:prstGeom prst="rect">
                <a:avLst/>
              </a:prstGeom>
              <a:noFill/>
            </p:spPr>
          </p:pic>
          <p:pic>
            <p:nvPicPr>
              <p:cNvPr id="137" name="Picture 9" descr="D:\Лена\Работа Террикон\Крым\Исходники\символы\сортировка.png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7313386" y="6099858"/>
                <a:ext cx="249433" cy="249433"/>
              </a:xfrm>
              <a:prstGeom prst="rect">
                <a:avLst/>
              </a:prstGeom>
              <a:noFill/>
            </p:spPr>
          </p:pic>
          <p:pic>
            <p:nvPicPr>
              <p:cNvPr id="138" name="Picture 10" descr="D:\Лена\Работа Террикон\Крым\Исходники\символы\КПП.png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2268201" y="1458759"/>
                <a:ext cx="277881" cy="277881"/>
              </a:xfrm>
              <a:prstGeom prst="rect">
                <a:avLst/>
              </a:prstGeom>
              <a:noFill/>
            </p:spPr>
          </p:pic>
          <p:pic>
            <p:nvPicPr>
              <p:cNvPr id="139" name="Picture 11" descr="D:\Лена\Работа Террикон\Крым\Исходники\символы\Весовая.png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2039051" y="1478461"/>
                <a:ext cx="238478" cy="238478"/>
              </a:xfrm>
              <a:prstGeom prst="rect">
                <a:avLst/>
              </a:prstGeom>
              <a:noFill/>
            </p:spPr>
          </p:pic>
          <p:sp>
            <p:nvSpPr>
              <p:cNvPr id="140" name="Google Shape;184;p6">
                <a:extLst>
                  <a:ext uri="{FF2B5EF4-FFF2-40B4-BE49-F238E27FC236}">
                    <a16:creationId xmlns:a16="http://schemas.microsoft.com/office/drawing/2014/main" xmlns="" id="{2BFBFB74-7F76-4F7F-BC6B-16501C871B72}"/>
                  </a:ext>
                </a:extLst>
              </p:cNvPr>
              <p:cNvSpPr/>
              <p:nvPr/>
            </p:nvSpPr>
            <p:spPr>
              <a:xfrm>
                <a:off x="5095378" y="582716"/>
                <a:ext cx="975703" cy="376890"/>
              </a:xfrm>
              <a:prstGeom prst="wedgeRoundRectCallout">
                <a:avLst>
                  <a:gd name="adj1" fmla="val 248618"/>
                  <a:gd name="adj2" fmla="val 129728"/>
                  <a:gd name="adj3" fmla="val 16667"/>
                </a:avLst>
              </a:prstGeom>
              <a:solidFill>
                <a:srgbClr val="1A96D2">
                  <a:alpha val="20000"/>
                </a:srgbClr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5400000" algn="t" rotWithShape="0">
                  <a:srgbClr val="0D4A6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ru-RU" sz="1000" dirty="0">
                    <a:solidFill>
                      <a:schemeClr val="dk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Чаша захоронения</a:t>
                </a:r>
                <a:endParaRPr sz="10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1" name="Google Shape;179;p6">
                <a:extLst>
                  <a:ext uri="{FF2B5EF4-FFF2-40B4-BE49-F238E27FC236}">
                    <a16:creationId xmlns:a16="http://schemas.microsoft.com/office/drawing/2014/main" xmlns="" id="{4995E1BA-6841-401F-B871-BC8CF6EC456F}"/>
                  </a:ext>
                </a:extLst>
              </p:cNvPr>
              <p:cNvSpPr/>
              <p:nvPr/>
            </p:nvSpPr>
            <p:spPr>
              <a:xfrm>
                <a:off x="1578459" y="5064184"/>
                <a:ext cx="1768029" cy="430666"/>
              </a:xfrm>
              <a:prstGeom prst="wedgeRoundRectCallout">
                <a:avLst>
                  <a:gd name="adj1" fmla="val 217399"/>
                  <a:gd name="adj2" fmla="val -84903"/>
                  <a:gd name="adj3" fmla="val 16667"/>
                </a:avLst>
              </a:prstGeom>
              <a:solidFill>
                <a:srgbClr val="1A96D2">
                  <a:alpha val="20000"/>
                </a:srgbClr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5400000" algn="t" rotWithShape="0">
                  <a:srgbClr val="0D4A69">
                    <a:alpha val="44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ru-RU" sz="1000" dirty="0">
                    <a:solidFill>
                      <a:schemeClr val="dk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Здание ремонтного обслуживания автомобилей</a:t>
                </a:r>
                <a:endParaRPr sz="1000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5" name="Google Shape;179;p6">
              <a:extLst>
                <a:ext uri="{FF2B5EF4-FFF2-40B4-BE49-F238E27FC236}">
                  <a16:creationId xmlns:a16="http://schemas.microsoft.com/office/drawing/2014/main" xmlns="" id="{4995E1BA-6841-401F-B871-BC8CF6EC456F}"/>
                </a:ext>
              </a:extLst>
            </p:cNvPr>
            <p:cNvSpPr/>
            <p:nvPr/>
          </p:nvSpPr>
          <p:spPr>
            <a:xfrm>
              <a:off x="9468100" y="6075072"/>
              <a:ext cx="2705599" cy="671825"/>
            </a:xfrm>
            <a:prstGeom prst="wedgeRoundRectCallout">
              <a:avLst>
                <a:gd name="adj1" fmla="val 19227"/>
                <a:gd name="adj2" fmla="val -255705"/>
                <a:gd name="adj3" fmla="val 16667"/>
              </a:avLst>
            </a:prstGeom>
            <a:solidFill>
              <a:srgbClr val="1A96D2">
                <a:alpha val="20000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D4A69">
                  <a:alpha val="44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ru-RU" sz="1000" dirty="0" smtClean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Складирование грунтов, которые срезаются при строительстве полигона, для целей рекультивации после его закрытия </a:t>
              </a:r>
              <a:endParaRPr sz="1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Google Shape;184;p6"/>
          <p:cNvSpPr/>
          <p:nvPr/>
        </p:nvSpPr>
        <p:spPr>
          <a:xfrm>
            <a:off x="9809975" y="919998"/>
            <a:ext cx="1976704" cy="455772"/>
          </a:xfrm>
          <a:prstGeom prst="wedgeRoundRectCallout">
            <a:avLst>
              <a:gd name="adj1" fmla="val -129568"/>
              <a:gd name="adj2" fmla="val 528524"/>
              <a:gd name="adj3" fmla="val 16667"/>
            </a:avLst>
          </a:prstGeom>
          <a:solidFill>
            <a:srgbClr val="1A96D2">
              <a:alpha val="20000"/>
            </a:srgb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D4A69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ru-RU" sz="1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Мусоросортировочный комплекс</a:t>
            </a:r>
            <a:endParaRPr sz="10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6" descr="D:\Лена\Работа Террикон\Крым\Исходники\символы\Завод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flipH="1">
            <a:off x="9459905" y="952623"/>
            <a:ext cx="359014" cy="351094"/>
          </a:xfrm>
          <a:prstGeom prst="rect">
            <a:avLst/>
          </a:prstGeom>
          <a:noFill/>
        </p:spPr>
      </p:pic>
      <p:sp>
        <p:nvSpPr>
          <p:cNvPr id="55" name="TextBox 54"/>
          <p:cNvSpPr txBox="1"/>
          <p:nvPr/>
        </p:nvSpPr>
        <p:spPr>
          <a:xfrm>
            <a:off x="11787808" y="645673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89E884"/>
                </a:solidFill>
              </a:rPr>
              <a:t>14</a:t>
            </a:r>
          </a:p>
          <a:p>
            <a:endParaRPr lang="ru-RU" b="1" dirty="0">
              <a:solidFill>
                <a:srgbClr val="89E884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1787808" y="645673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89E884"/>
                </a:solidFill>
              </a:rPr>
              <a:t>14</a:t>
            </a:r>
            <a:endParaRPr lang="ru-RU" b="1" dirty="0">
              <a:solidFill>
                <a:srgbClr val="89E8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069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158634BF-E99C-4424-B5BE-1E6770423EBA}"/>
              </a:ext>
            </a:extLst>
          </p:cNvPr>
          <p:cNvSpPr/>
          <p:nvPr/>
        </p:nvSpPr>
        <p:spPr>
          <a:xfrm>
            <a:off x="0" y="531510"/>
            <a:ext cx="12192000" cy="632649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xmlns="" id="{68F5F078-29D8-493B-B591-83842896043D}"/>
              </a:ext>
            </a:extLst>
          </p:cNvPr>
          <p:cNvGrpSpPr/>
          <p:nvPr/>
        </p:nvGrpSpPr>
        <p:grpSpPr>
          <a:xfrm>
            <a:off x="0" y="0"/>
            <a:ext cx="12192000" cy="535298"/>
            <a:chOff x="0" y="0"/>
            <a:chExt cx="12192000" cy="535298"/>
          </a:xfrm>
        </p:grpSpPr>
        <p:sp>
          <p:nvSpPr>
            <p:cNvPr id="76" name="Прямоугольник 75">
              <a:extLst>
                <a:ext uri="{FF2B5EF4-FFF2-40B4-BE49-F238E27FC236}">
                  <a16:creationId xmlns:a16="http://schemas.microsoft.com/office/drawing/2014/main" xmlns="" id="{8096F135-8D49-465C-A0C5-C049C73DBBD0}"/>
                </a:ext>
              </a:extLst>
            </p:cNvPr>
            <p:cNvSpPr/>
            <p:nvPr/>
          </p:nvSpPr>
          <p:spPr>
            <a:xfrm>
              <a:off x="0" y="0"/>
              <a:ext cx="12192000" cy="531510"/>
            </a:xfrm>
            <a:prstGeom prst="rect">
              <a:avLst/>
            </a:prstGeom>
            <a:solidFill>
              <a:srgbClr val="007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СОЗДАНИЕ ОПОРНЫХ ОБЪЕКТОВ ПО ОБРАЩЕНИЮ С ТКО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xmlns="" id="{7DCD9D48-9A18-40CF-90B0-F8E10EEAE028}"/>
                </a:ext>
              </a:extLst>
            </p:cNvPr>
            <p:cNvSpPr/>
            <p:nvPr/>
          </p:nvSpPr>
          <p:spPr>
            <a:xfrm>
              <a:off x="9899563" y="135188"/>
              <a:ext cx="15067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АРХАНГЕЛЬСКАЯ</a:t>
              </a:r>
              <a:b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ОБЛАСТЬ</a:t>
              </a:r>
            </a:p>
          </p:txBody>
        </p:sp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xmlns="" id="{E0B2BCE4-3074-4B9A-84F2-173BB6D74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1574972" y="22084"/>
              <a:ext cx="425672" cy="475313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0" y="4963172"/>
            <a:ext cx="7198879" cy="1894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166348" y="1485035"/>
            <a:ext cx="67293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latin typeface="Myriad Pro" panose="020B0503030403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11936" y="1413543"/>
            <a:ext cx="3002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endParaRPr lang="ru-RU" sz="1000" dirty="0" smtClean="0">
              <a:latin typeface="Myriad Pro" panose="020B0503030403020204" pitchFamily="34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381809" y="2933866"/>
            <a:ext cx="3973169" cy="1577747"/>
            <a:chOff x="479917" y="3354132"/>
            <a:chExt cx="3973169" cy="1577747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9917" y="3401480"/>
              <a:ext cx="1248958" cy="883746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72567" y="3354132"/>
              <a:ext cx="1577747" cy="1577747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76180" y="3976670"/>
              <a:ext cx="570520" cy="356653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80946" y="4005155"/>
              <a:ext cx="744111" cy="333045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612789">
              <a:off x="3708975" y="4076147"/>
              <a:ext cx="744111" cy="348679"/>
            </a:xfrm>
            <a:prstGeom prst="rect">
              <a:avLst/>
            </a:prstGeom>
          </p:spPr>
        </p:pic>
      </p:grpSp>
      <p:grpSp>
        <p:nvGrpSpPr>
          <p:cNvPr id="28" name="Группа 27"/>
          <p:cNvGrpSpPr/>
          <p:nvPr/>
        </p:nvGrpSpPr>
        <p:grpSpPr>
          <a:xfrm>
            <a:off x="589633" y="878122"/>
            <a:ext cx="3900201" cy="2127003"/>
            <a:chOff x="680337" y="1075226"/>
            <a:chExt cx="3900201" cy="212700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0337" y="1075226"/>
              <a:ext cx="1129879" cy="1349302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99994" y="1564106"/>
              <a:ext cx="1638123" cy="1638123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02973" y="1842049"/>
              <a:ext cx="744111" cy="339486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56928">
              <a:off x="3836427" y="1699851"/>
              <a:ext cx="744111" cy="353980"/>
            </a:xfrm>
            <a:prstGeom prst="rect">
              <a:avLst/>
            </a:prstGeom>
          </p:spPr>
        </p:pic>
      </p:grpSp>
      <p:grpSp>
        <p:nvGrpSpPr>
          <p:cNvPr id="27" name="Группа 26"/>
          <p:cNvGrpSpPr/>
          <p:nvPr/>
        </p:nvGrpSpPr>
        <p:grpSpPr>
          <a:xfrm>
            <a:off x="3528720" y="1034977"/>
            <a:ext cx="4016286" cy="2600644"/>
            <a:chOff x="4946880" y="-1855416"/>
            <a:chExt cx="5123070" cy="3137099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46880" y="-1855416"/>
              <a:ext cx="5123070" cy="2965812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 xmlns="">
                    <a14:imgLayer r:embed="rId17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146078" y="220302"/>
              <a:ext cx="1061381" cy="1061381"/>
            </a:xfrm>
            <a:prstGeom prst="rect">
              <a:avLst/>
            </a:prstGeom>
          </p:spPr>
        </p:pic>
      </p:grpSp>
      <p:pic>
        <p:nvPicPr>
          <p:cNvPr id="37" name="Рисунок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9463" y="4173203"/>
            <a:ext cx="1859138" cy="185913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347" y="1209282"/>
            <a:ext cx="1360914" cy="80634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4085" y="905158"/>
            <a:ext cx="1790700" cy="127587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26372" y="4495721"/>
            <a:ext cx="1816338" cy="145307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98139" y="1413543"/>
            <a:ext cx="744111" cy="297274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82261" y="3075409"/>
            <a:ext cx="744111" cy="27143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72362" y="4994817"/>
            <a:ext cx="744111" cy="28340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978701">
            <a:off x="7046938" y="3597979"/>
            <a:ext cx="744111" cy="32692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59075">
            <a:off x="7224898" y="1596434"/>
            <a:ext cx="744111" cy="353287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16309">
            <a:off x="7401201" y="2431471"/>
            <a:ext cx="683395" cy="309154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929" t="74444" r="7769" b="16649"/>
          <a:stretch/>
        </p:blipFill>
        <p:spPr>
          <a:xfrm>
            <a:off x="9880372" y="3158044"/>
            <a:ext cx="1449875" cy="423949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132731" y="3917934"/>
            <a:ext cx="2395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Myriad Pro" panose="020B0503030403020204" pitchFamily="34" charset="0"/>
              </a:rPr>
              <a:t>РАЗДЕЛЬНО СОБИРАЕМЫЕ</a:t>
            </a:r>
            <a:br>
              <a:rPr lang="ru-RU" sz="1000" b="1" dirty="0" smtClean="0">
                <a:latin typeface="Myriad Pro" panose="020B0503030403020204" pitchFamily="34" charset="0"/>
              </a:rPr>
            </a:br>
            <a:r>
              <a:rPr lang="ru-RU" sz="1000" b="1" dirty="0" smtClean="0">
                <a:latin typeface="Myriad Pro" panose="020B0503030403020204" pitchFamily="34" charset="0"/>
              </a:rPr>
              <a:t>(СУХИЕ) ОТХОДЫ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551946" y="2239528"/>
            <a:ext cx="23951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Myriad Pro" panose="020B0503030403020204" pitchFamily="34" charset="0"/>
              </a:rPr>
              <a:t>СМЕШАНЫЕ ОТХОДЫ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114737" y="4263973"/>
            <a:ext cx="23951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F55B05"/>
                </a:solidFill>
                <a:latin typeface="Myriad Pro" panose="020B0503030403020204" pitchFamily="34" charset="0"/>
              </a:rPr>
              <a:t>ПЛАСТИК (ПЭТ БУТЫЛКИ)</a:t>
            </a:r>
          </a:p>
          <a:p>
            <a:r>
              <a:rPr lang="ru-RU" sz="1000" b="1" dirty="0" smtClean="0">
                <a:solidFill>
                  <a:srgbClr val="F55B05"/>
                </a:solidFill>
                <a:latin typeface="Myriad Pro" panose="020B0503030403020204" pitchFamily="34" charset="0"/>
              </a:rPr>
              <a:t>СТЕКЛО, БУМАГА</a:t>
            </a:r>
          </a:p>
          <a:p>
            <a:r>
              <a:rPr lang="ru-RU" sz="1000" b="1" dirty="0" smtClean="0">
                <a:solidFill>
                  <a:srgbClr val="F55B05"/>
                </a:solidFill>
                <a:latin typeface="Myriad Pro" panose="020B0503030403020204" pitchFamily="34" charset="0"/>
              </a:rPr>
              <a:t>КАРТОН, МЕТАЛЛ (ЖЕЛЕЗНЫЕ</a:t>
            </a:r>
            <a:br>
              <a:rPr lang="ru-RU" sz="1000" b="1" dirty="0" smtClean="0">
                <a:solidFill>
                  <a:srgbClr val="F55B05"/>
                </a:solidFill>
                <a:latin typeface="Myriad Pro" panose="020B0503030403020204" pitchFamily="34" charset="0"/>
              </a:rPr>
            </a:br>
            <a:r>
              <a:rPr lang="ru-RU" sz="1000" b="1" dirty="0" smtClean="0">
                <a:solidFill>
                  <a:srgbClr val="F55B05"/>
                </a:solidFill>
                <a:latin typeface="Myriad Pro" panose="020B0503030403020204" pitchFamily="34" charset="0"/>
              </a:rPr>
              <a:t>И АЛЮМИНИЕВЫЕ БАНКИ)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573437" y="2369205"/>
            <a:ext cx="23951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F55B05"/>
                </a:solidFill>
                <a:latin typeface="Myriad Pro" panose="020B0503030403020204" pitchFamily="34" charset="0"/>
              </a:rPr>
              <a:t>ПИЩЕВЫЕ, РАСТИТЕЛЬНЫЕ, СРЕДСТВА ГИГИЕНЫ,</a:t>
            </a:r>
            <a:br>
              <a:rPr lang="ru-RU" sz="1000" b="1" dirty="0" smtClean="0">
                <a:solidFill>
                  <a:srgbClr val="F55B05"/>
                </a:solidFill>
                <a:latin typeface="Myriad Pro" panose="020B0503030403020204" pitchFamily="34" charset="0"/>
              </a:rPr>
            </a:br>
            <a:r>
              <a:rPr lang="ru-RU" sz="1000" b="1" dirty="0" smtClean="0">
                <a:solidFill>
                  <a:srgbClr val="F55B05"/>
                </a:solidFill>
                <a:latin typeface="Myriad Pro" panose="020B0503030403020204" pitchFamily="34" charset="0"/>
              </a:rPr>
              <a:t>ЗАГРЯЗНЕННАЯ УПАКОВКА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2680733" y="4349558"/>
            <a:ext cx="13702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Myriad Pro" panose="020B0503030403020204" pitchFamily="34" charset="0"/>
              </a:rPr>
              <a:t>КОНТЕЙНЕРЫ</a:t>
            </a:r>
            <a:br>
              <a:rPr lang="ru-RU" sz="1000" b="1" dirty="0" smtClean="0">
                <a:latin typeface="Myriad Pro" panose="020B0503030403020204" pitchFamily="34" charset="0"/>
              </a:rPr>
            </a:br>
            <a:r>
              <a:rPr lang="ru-RU" sz="1000" b="1" dirty="0" smtClean="0">
                <a:latin typeface="Myriad Pro" panose="020B0503030403020204" pitchFamily="34" charset="0"/>
              </a:rPr>
              <a:t>ДЛЯ СУХИХ ОТХОДОВ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2699808" y="978266"/>
            <a:ext cx="15111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Myriad Pro" panose="020B0503030403020204" pitchFamily="34" charset="0"/>
              </a:rPr>
              <a:t>КОНТЕЙНЕРЫ</a:t>
            </a:r>
            <a:br>
              <a:rPr lang="ru-RU" sz="1000" b="1" dirty="0" smtClean="0">
                <a:latin typeface="Myriad Pro" panose="020B0503030403020204" pitchFamily="34" charset="0"/>
              </a:rPr>
            </a:br>
            <a:r>
              <a:rPr lang="ru-RU" sz="1000" b="1" dirty="0" smtClean="0">
                <a:latin typeface="Myriad Pro" panose="020B0503030403020204" pitchFamily="34" charset="0"/>
              </a:rPr>
              <a:t>ДЛЯ СМЕШАНЫХ ОТХОДОВ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4441912" y="3743782"/>
            <a:ext cx="2357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55B05"/>
                </a:solidFill>
                <a:latin typeface="Myriad Pro" panose="020B0503030403020204" pitchFamily="34" charset="0"/>
              </a:rPr>
              <a:t>ЛИНИЯ МСК ДЛЯ СОРТИРОВКИ СУХИХ ОТХОДОВ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7372551" y="6203387"/>
            <a:ext cx="2357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Myriad Pro" panose="020B0503030403020204" pitchFamily="34" charset="0"/>
              </a:rPr>
              <a:t>РАЗДЕЛЕНИЕ СУХИХ ОТХОДОВ</a:t>
            </a:r>
            <a:br>
              <a:rPr lang="ru-RU" sz="1000" b="1" dirty="0" smtClean="0">
                <a:latin typeface="Myriad Pro" panose="020B0503030403020204" pitchFamily="34" charset="0"/>
              </a:rPr>
            </a:br>
            <a:r>
              <a:rPr lang="ru-RU" sz="1000" b="1" dirty="0" smtClean="0">
                <a:latin typeface="Myriad Pro" panose="020B0503030403020204" pitchFamily="34" charset="0"/>
              </a:rPr>
              <a:t>ПО ВИДАМ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10139048" y="5836177"/>
            <a:ext cx="21207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55B05"/>
                </a:solidFill>
                <a:latin typeface="Myriad Pro" panose="020B0503030403020204" pitchFamily="34" charset="0"/>
              </a:rPr>
              <a:t>ОТПРАВКА СУХИХ ОТХОДОВ НА ПЕРЕРАБОТКУ В ДРУГИЕ РЕГИОНЫ СТРАНЫ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4366712" y="1312262"/>
            <a:ext cx="2357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55B05"/>
                </a:solidFill>
                <a:latin typeface="Myriad Pro" panose="020B0503030403020204" pitchFamily="34" charset="0"/>
              </a:rPr>
              <a:t>ЛИНИЯ МСК ДЛЯ СОРТИРОВКИ СМЕШАНЫХ ОТХОДОВ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7623123" y="1971933"/>
            <a:ext cx="23573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Myriad Pro" panose="020B0503030403020204" pitchFamily="34" charset="0"/>
              </a:rPr>
              <a:t>ОРГАНИЧЕСКИЕ ОТХОДЫ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8855177" y="1086171"/>
            <a:ext cx="23573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Myriad Pro" panose="020B0503030403020204" pitchFamily="34" charset="0"/>
              </a:rPr>
              <a:t>КОМПОСТИРОВАНИЕ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10133719" y="1860333"/>
            <a:ext cx="21207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55B05"/>
                </a:solidFill>
                <a:latin typeface="Myriad Pro" panose="020B0503030403020204" pitchFamily="34" charset="0"/>
              </a:rPr>
              <a:t>ТЕХНОГРУНТ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7445127" y="3269432"/>
            <a:ext cx="2357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Myriad Pro" panose="020B0503030403020204" pitchFamily="34" charset="0"/>
              </a:rPr>
              <a:t>ПАМПЕРСЫ, КОШАЧИЙ ТУАЛЕТ, НЕЛИКВИД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10226372" y="3664628"/>
            <a:ext cx="21207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55B05"/>
                </a:solidFill>
                <a:latin typeface="Myriad Pro" panose="020B0503030403020204" pitchFamily="34" charset="0"/>
              </a:rPr>
              <a:t>РАЗМЕЩЕНИЕ</a:t>
            </a:r>
            <a:br>
              <a:rPr lang="ru-RU" sz="1200" b="1" dirty="0" smtClean="0">
                <a:solidFill>
                  <a:srgbClr val="F55B05"/>
                </a:solidFill>
                <a:latin typeface="Myriad Pro" panose="020B0503030403020204" pitchFamily="34" charset="0"/>
              </a:rPr>
            </a:br>
            <a:r>
              <a:rPr lang="ru-RU" sz="1200" b="1" dirty="0" smtClean="0">
                <a:solidFill>
                  <a:srgbClr val="F55B05"/>
                </a:solidFill>
                <a:latin typeface="Myriad Pro" panose="020B0503030403020204" pitchFamily="34" charset="0"/>
              </a:rPr>
              <a:t>НА ПОЛИГОНЕ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4623" y="2175570"/>
            <a:ext cx="1470728" cy="1103634"/>
          </a:xfrm>
          <a:prstGeom prst="rect">
            <a:avLst/>
          </a:prstGeom>
        </p:spPr>
      </p:pic>
      <p:sp>
        <p:nvSpPr>
          <p:cNvPr id="69" name="Прямоугольник 68"/>
          <p:cNvSpPr/>
          <p:nvPr/>
        </p:nvSpPr>
        <p:spPr>
          <a:xfrm>
            <a:off x="115330" y="4909660"/>
            <a:ext cx="70661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</a:rPr>
              <a:t>ВСЕ ОТХОДЫ, РАЗДЕЛЕННЫЕ НА «СУХИЕ» И «СМЕШАННЫЕ» ПОЕДУТ НА МУСОРОСОРТИРОВОЧНЫЙ КОМПЛЕКС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123567" y="5241246"/>
            <a:ext cx="70661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</a:rPr>
              <a:t>КАЖДЫЙ ИЗ ЭТИХ ВИДОВ ОТХОДОВ ПОПАДЕТ НА СВОЮ ЛИНИЮ ОБРАБОТКИ (СОРТИРОВКИ)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71687" y="5441164"/>
            <a:ext cx="70661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</a:rPr>
              <a:t>НА КАЖДОЙ ЛИНИИ ОТХОДЫ БУДУТ РАЗДЕЛЯТЬСЯ НА СЛЕДУЮЩИЕ СОСТАВЛЯЮЩИЕ: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59295" y="5681183"/>
            <a:ext cx="7066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</a:rPr>
              <a:t>ВТОРИЧНЫЕ МАТЕРИАЛЬНЫЕ РЕСУРСЫ, КОТОРЫЕ БУДУТ НАПРАВЛЕНЫ НА ПЕРЕРАБОТКУ –</a:t>
            </a:r>
            <a:br>
              <a:rPr lang="ru-RU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</a:rPr>
            </a:br>
            <a:r>
              <a:rPr lang="ru-RU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</a:rPr>
              <a:t>ИЗГОТОВЛЕНИЕ НОВЫХ ТОВАРОВ 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53693" y="6081293"/>
            <a:ext cx="7066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</a:rPr>
              <a:t>ОРГАНИЧЕСКИЕ ОТХОДЫ, КОТОРЫЕ ПОЙДУТ НА КОМПОСТИРОВАНИЕ. ИЗ НИХ ПОЛУЧИТСЯ ТЕХНОГРУНТ, ПРИМЕНЯЕМЫЙ ПРИ СТРОИТЕЛЬСТВЕ И БЛАГОУСТРОЙСТВЕ ТЕРРИТОРИЙ (ПОДГОТОВКА ПЛОЩАДОК)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091" y="6443981"/>
            <a:ext cx="7066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</a:rPr>
              <a:t>«ХВОСТЫ» СОРТИРОВКИ (ИЛИ ВСЕ, ЧТО НЕЛЬЗЯ ПЕРЕРАБОТАТЬ) ПОЙДЕТ НА ЗАХОРОНЕНИЕ – ЭТО БУДЕТ МЕНЕЕ 45 % ВСЕГО МУСОРА, КОТОРЫЙ ПРИВЕЗЛИ НА МУСОРОСОРТИРОВОЧНЫЙ КОМПЛЕКС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485"/>
          <a:stretch/>
        </p:blipFill>
        <p:spPr>
          <a:xfrm>
            <a:off x="10207970" y="2412651"/>
            <a:ext cx="997586" cy="741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81860" y="3082103"/>
            <a:ext cx="653974" cy="5607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0268" y="2430942"/>
            <a:ext cx="468545" cy="276033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11787808" y="645673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89E884"/>
                </a:solidFill>
              </a:rPr>
              <a:t>15</a:t>
            </a:r>
            <a:endParaRPr lang="ru-RU" b="1" dirty="0">
              <a:solidFill>
                <a:srgbClr val="89E8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5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xmlns="" id="{158634BF-E99C-4424-B5BE-1E6770423EBA}"/>
              </a:ext>
            </a:extLst>
          </p:cNvPr>
          <p:cNvSpPr/>
          <p:nvPr/>
        </p:nvSpPr>
        <p:spPr>
          <a:xfrm>
            <a:off x="0" y="531510"/>
            <a:ext cx="12192000" cy="632649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xmlns="" id="{68F5F078-29D8-493B-B591-83842896043D}"/>
              </a:ext>
            </a:extLst>
          </p:cNvPr>
          <p:cNvGrpSpPr/>
          <p:nvPr/>
        </p:nvGrpSpPr>
        <p:grpSpPr>
          <a:xfrm>
            <a:off x="0" y="0"/>
            <a:ext cx="12192000" cy="535298"/>
            <a:chOff x="0" y="0"/>
            <a:chExt cx="12192000" cy="535298"/>
          </a:xfrm>
        </p:grpSpPr>
        <p:sp>
          <p:nvSpPr>
            <p:cNvPr id="107" name="Прямоугольник 106">
              <a:extLst>
                <a:ext uri="{FF2B5EF4-FFF2-40B4-BE49-F238E27FC236}">
                  <a16:creationId xmlns:a16="http://schemas.microsoft.com/office/drawing/2014/main" xmlns="" id="{8096F135-8D49-465C-A0C5-C049C73DBBD0}"/>
                </a:ext>
              </a:extLst>
            </p:cNvPr>
            <p:cNvSpPr/>
            <p:nvPr/>
          </p:nvSpPr>
          <p:spPr>
            <a:xfrm>
              <a:off x="0" y="0"/>
              <a:ext cx="12192000" cy="531510"/>
            </a:xfrm>
            <a:prstGeom prst="rect">
              <a:avLst/>
            </a:prstGeom>
            <a:solidFill>
              <a:srgbClr val="007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СОЗДАНИЕ ВСПОМОГАТЕЛЬНЫХ ОБЪЕКТОВ ПО ОБРАЩЕНИЮ С ТКО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Прямоугольник 111">
              <a:extLst>
                <a:ext uri="{FF2B5EF4-FFF2-40B4-BE49-F238E27FC236}">
                  <a16:creationId xmlns:a16="http://schemas.microsoft.com/office/drawing/2014/main" xmlns="" id="{7DCD9D48-9A18-40CF-90B0-F8E10EEAE028}"/>
                </a:ext>
              </a:extLst>
            </p:cNvPr>
            <p:cNvSpPr/>
            <p:nvPr/>
          </p:nvSpPr>
          <p:spPr>
            <a:xfrm>
              <a:off x="9899563" y="135188"/>
              <a:ext cx="15067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АРХАНГЕЛЬСКАЯ</a:t>
              </a:r>
              <a:b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ОБЛАСТЬ</a:t>
              </a:r>
            </a:p>
          </p:txBody>
        </p: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xmlns="" id="{E0B2BCE4-3074-4B9A-84F2-173BB6D74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1574972" y="22084"/>
              <a:ext cx="425672" cy="475313"/>
            </a:xfrm>
            <a:prstGeom prst="rect">
              <a:avLst/>
            </a:prstGeom>
          </p:spPr>
        </p:pic>
      </p:grpSp>
      <p:sp>
        <p:nvSpPr>
          <p:cNvPr id="50" name="Прямоугольник 49"/>
          <p:cNvSpPr/>
          <p:nvPr/>
        </p:nvSpPr>
        <p:spPr>
          <a:xfrm>
            <a:off x="166348" y="1485035"/>
            <a:ext cx="67293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latin typeface="Myriad Pro" panose="020B0503030403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11936" y="1413543"/>
            <a:ext cx="3002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endParaRPr lang="ru-RU" sz="1000" dirty="0" smtClean="0">
              <a:latin typeface="Myriad Pro" panose="020B050303040302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000"/>
                    </a14:imgEffect>
                    <a14:imgEffect>
                      <a14:brightnessContrast bright="-13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9228" y="1570014"/>
            <a:ext cx="5311185" cy="4693546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9009776" y="1675986"/>
            <a:ext cx="4451991" cy="4964019"/>
            <a:chOff x="205284" y="1555738"/>
            <a:chExt cx="4044430" cy="4964019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0583" y="3858028"/>
              <a:ext cx="311434" cy="302515"/>
            </a:xfrm>
            <a:prstGeom prst="rect">
              <a:avLst/>
            </a:prstGeom>
          </p:spPr>
        </p:pic>
        <p:sp>
          <p:nvSpPr>
            <p:cNvPr id="44" name="Подзаголовок 2"/>
            <p:cNvSpPr txBox="1">
              <a:spLocks/>
            </p:cNvSpPr>
            <p:nvPr/>
          </p:nvSpPr>
          <p:spPr>
            <a:xfrm>
              <a:off x="822953" y="1858105"/>
              <a:ext cx="2092024" cy="2787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00"/>
                </a:lnSpc>
              </a:pPr>
              <a:r>
                <a:rPr lang="ru-RU" sz="1600" b="1" dirty="0">
                  <a:solidFill>
                    <a:srgbClr val="37808F"/>
                  </a:solidFill>
                  <a:latin typeface="Myriad Pro Cond" panose="020B0506030403020204" pitchFamily="34" charset="0"/>
                </a:rPr>
                <a:t>МОЩНОСТЬ ОБЪЕКТА</a:t>
              </a: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753817" y="2552769"/>
              <a:ext cx="150836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rgbClr val="FE732C"/>
                  </a:solidFill>
                  <a:latin typeface="Myriad Pro Cond" panose="020B0506030403020204" pitchFamily="34" charset="0"/>
                </a:rPr>
                <a:t>275 000</a:t>
              </a:r>
              <a:endParaRPr lang="ru-RU" sz="3200" dirty="0">
                <a:solidFill>
                  <a:srgbClr val="FE732C"/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2202606" y="2614327"/>
              <a:ext cx="59786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rgbClr val="FE732C"/>
                  </a:solidFill>
                  <a:latin typeface="Myriad Pro" panose="020B0503030403020204" pitchFamily="34" charset="0"/>
                </a:rPr>
                <a:t>ТОНН</a:t>
              </a:r>
              <a:br>
                <a:rPr lang="ru-RU" sz="1200" b="1" dirty="0">
                  <a:solidFill>
                    <a:srgbClr val="FE732C"/>
                  </a:solidFill>
                  <a:latin typeface="Myriad Pro" panose="020B0503030403020204" pitchFamily="34" charset="0"/>
                </a:rPr>
              </a:br>
              <a:r>
                <a:rPr lang="ru-RU" sz="1200" b="1" dirty="0">
                  <a:solidFill>
                    <a:srgbClr val="FE732C"/>
                  </a:solidFill>
                  <a:latin typeface="Myriad Pro" panose="020B0503030403020204" pitchFamily="34" charset="0"/>
                </a:rPr>
                <a:t>В ГОД</a:t>
              </a: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812570" y="2343271"/>
              <a:ext cx="209755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Myriad Pro" panose="020B0503030403020204" pitchFamily="34" charset="0"/>
                </a:rPr>
                <a:t>ПО ОБРАБОТКЕ МУСОРА</a:t>
              </a:r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609" y="2206609"/>
              <a:ext cx="311434" cy="302515"/>
            </a:xfrm>
            <a:prstGeom prst="rect">
              <a:avLst/>
            </a:prstGeom>
          </p:spPr>
        </p:pic>
        <p:sp>
          <p:nvSpPr>
            <p:cNvPr id="49" name="Подзаголовок 2"/>
            <p:cNvSpPr txBox="1">
              <a:spLocks/>
            </p:cNvSpPr>
            <p:nvPr/>
          </p:nvSpPr>
          <p:spPr>
            <a:xfrm>
              <a:off x="792469" y="1555738"/>
              <a:ext cx="3410231" cy="2787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700"/>
                </a:lnSpc>
              </a:pPr>
              <a:r>
                <a:rPr lang="ru-RU" sz="1800" b="1" dirty="0">
                  <a:solidFill>
                    <a:srgbClr val="37808F"/>
                  </a:solidFill>
                  <a:latin typeface="Myriad Pro Cond" panose="020B0506030403020204" pitchFamily="34" charset="0"/>
                </a:rPr>
                <a:t>ХОЛМОГОРСКИЙ </a:t>
              </a:r>
              <a:r>
                <a:rPr lang="ru-RU" sz="1800" b="1" dirty="0" smtClean="0">
                  <a:solidFill>
                    <a:srgbClr val="37808F"/>
                  </a:solidFill>
                  <a:latin typeface="Myriad Pro Cond" panose="020B0506030403020204" pitchFamily="34" charset="0"/>
                </a:rPr>
                <a:t>МО</a:t>
              </a:r>
              <a:endParaRPr lang="ru-RU" sz="1800" dirty="0">
                <a:solidFill>
                  <a:schemeClr val="bg1">
                    <a:lumMod val="50000"/>
                  </a:schemeClr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53" name="Подзаголовок 2"/>
            <p:cNvSpPr txBox="1">
              <a:spLocks/>
            </p:cNvSpPr>
            <p:nvPr/>
          </p:nvSpPr>
          <p:spPr>
            <a:xfrm>
              <a:off x="835884" y="3569813"/>
              <a:ext cx="2092024" cy="2787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00"/>
                </a:lnSpc>
              </a:pPr>
              <a:r>
                <a:rPr lang="ru-RU" sz="1600" b="1" dirty="0">
                  <a:solidFill>
                    <a:srgbClr val="37808F"/>
                  </a:solidFill>
                  <a:latin typeface="Myriad Pro Cond" panose="020B0506030403020204" pitchFamily="34" charset="0"/>
                </a:rPr>
                <a:t>МОЩНОСТЬ ОБЪЕКТА</a:t>
              </a: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852621" y="4188977"/>
              <a:ext cx="13115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rgbClr val="FE732C"/>
                  </a:solidFill>
                  <a:latin typeface="Myriad Pro Cond" panose="020B0506030403020204" pitchFamily="34" charset="0"/>
                </a:rPr>
                <a:t>70 000</a:t>
              </a:r>
              <a:endParaRPr lang="ru-RU" sz="3200" dirty="0">
                <a:solidFill>
                  <a:srgbClr val="FE732C"/>
                </a:solidFill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2086614" y="4145040"/>
              <a:ext cx="59786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rgbClr val="FE732C"/>
                  </a:solidFill>
                  <a:latin typeface="Myriad Pro" panose="020B0503030403020204" pitchFamily="34" charset="0"/>
                </a:rPr>
                <a:t>ТОНН</a:t>
              </a:r>
              <a:br>
                <a:rPr lang="ru-RU" sz="1200" b="1" dirty="0">
                  <a:solidFill>
                    <a:srgbClr val="FE732C"/>
                  </a:solidFill>
                  <a:latin typeface="Myriad Pro" panose="020B0503030403020204" pitchFamily="34" charset="0"/>
                </a:rPr>
              </a:br>
              <a:r>
                <a:rPr lang="ru-RU" sz="1200" b="1" dirty="0">
                  <a:solidFill>
                    <a:srgbClr val="FE732C"/>
                  </a:solidFill>
                  <a:latin typeface="Myriad Pro" panose="020B0503030403020204" pitchFamily="34" charset="0"/>
                </a:rPr>
                <a:t>В ГОД</a:t>
              </a: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833122" y="3979478"/>
              <a:ext cx="209755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Myriad Pro" panose="020B0503030403020204" pitchFamily="34" charset="0"/>
                </a:rPr>
                <a:t>ПО ОБРАБОТКЕ МУСОРА</a:t>
              </a:r>
            </a:p>
          </p:txBody>
        </p:sp>
        <p:sp>
          <p:nvSpPr>
            <p:cNvPr id="58" name="Подзаголовок 2"/>
            <p:cNvSpPr txBox="1">
              <a:spLocks/>
            </p:cNvSpPr>
            <p:nvPr/>
          </p:nvSpPr>
          <p:spPr>
            <a:xfrm>
              <a:off x="839483" y="3104788"/>
              <a:ext cx="3410231" cy="2787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00"/>
                </a:lnSpc>
              </a:pPr>
              <a:r>
                <a:rPr lang="ru-RU" sz="1800" b="1" dirty="0">
                  <a:solidFill>
                    <a:srgbClr val="37808F"/>
                  </a:solidFill>
                  <a:latin typeface="Myriad Pro Cond" panose="020B0506030403020204" pitchFamily="34" charset="0"/>
                </a:rPr>
                <a:t>КОТЛАССКИЙ </a:t>
              </a:r>
              <a:r>
                <a:rPr lang="ru-RU" sz="1800" b="1" dirty="0" smtClean="0">
                  <a:solidFill>
                    <a:srgbClr val="37808F"/>
                  </a:solidFill>
                  <a:latin typeface="Myriad Pro Cond" panose="020B0506030403020204" pitchFamily="34" charset="0"/>
                </a:rPr>
                <a:t>МР</a:t>
              </a:r>
              <a:endParaRPr lang="ru-RU" sz="1800" dirty="0">
                <a:solidFill>
                  <a:schemeClr val="bg1">
                    <a:lumMod val="50000"/>
                  </a:schemeClr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59" name="Подзаголовок 2"/>
            <p:cNvSpPr txBox="1">
              <a:spLocks/>
            </p:cNvSpPr>
            <p:nvPr/>
          </p:nvSpPr>
          <p:spPr>
            <a:xfrm>
              <a:off x="847104" y="3341314"/>
              <a:ext cx="2092024" cy="2787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00"/>
                </a:lnSpc>
              </a:pPr>
              <a:r>
                <a:rPr lang="ru-RU" sz="1400" b="1" dirty="0">
                  <a:solidFill>
                    <a:srgbClr val="37808F"/>
                  </a:solidFill>
                  <a:latin typeface="Myriad Pro Cond" panose="020B0506030403020204" pitchFamily="34" charset="0"/>
                </a:rPr>
                <a:t>МО ЧЕРЕМУШСКОЕ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60" name="Подзаголовок 2"/>
            <p:cNvSpPr txBox="1">
              <a:spLocks/>
            </p:cNvSpPr>
            <p:nvPr/>
          </p:nvSpPr>
          <p:spPr>
            <a:xfrm>
              <a:off x="836349" y="5240317"/>
              <a:ext cx="2092024" cy="2787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00"/>
                </a:lnSpc>
              </a:pPr>
              <a:r>
                <a:rPr lang="ru-RU" sz="1600" b="1" dirty="0">
                  <a:solidFill>
                    <a:srgbClr val="37808F"/>
                  </a:solidFill>
                  <a:latin typeface="Myriad Pro Cond" panose="020B0506030403020204" pitchFamily="34" charset="0"/>
                </a:rPr>
                <a:t>МОЩНОСТЬ ОБЪЕКТА</a:t>
              </a: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774834" y="5934982"/>
              <a:ext cx="13115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rgbClr val="FE732C"/>
                  </a:solidFill>
                  <a:latin typeface="Myriad Pro Cond" panose="020B0506030403020204" pitchFamily="34" charset="0"/>
                </a:rPr>
                <a:t>60 000</a:t>
              </a:r>
              <a:endParaRPr lang="ru-RU" sz="3200" dirty="0">
                <a:solidFill>
                  <a:srgbClr val="FE732C"/>
                </a:solidFill>
              </a:endParaRP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2092371" y="6049250"/>
              <a:ext cx="59786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rgbClr val="FE732C"/>
                  </a:solidFill>
                  <a:latin typeface="Myriad Pro" panose="020B0503030403020204" pitchFamily="34" charset="0"/>
                </a:rPr>
                <a:t>ТОНН</a:t>
              </a:r>
              <a:br>
                <a:rPr lang="ru-RU" sz="1200" b="1" dirty="0">
                  <a:solidFill>
                    <a:srgbClr val="FE732C"/>
                  </a:solidFill>
                  <a:latin typeface="Myriad Pro" panose="020B0503030403020204" pitchFamily="34" charset="0"/>
                </a:rPr>
              </a:br>
              <a:r>
                <a:rPr lang="ru-RU" sz="1200" b="1" dirty="0">
                  <a:solidFill>
                    <a:srgbClr val="FE732C"/>
                  </a:solidFill>
                  <a:latin typeface="Myriad Pro" panose="020B0503030403020204" pitchFamily="34" charset="0"/>
                </a:rPr>
                <a:t>В ГОД</a:t>
              </a: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848829" y="5750649"/>
              <a:ext cx="209755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Myriad Pro" panose="020B0503030403020204" pitchFamily="34" charset="0"/>
                </a:rPr>
                <a:t>ПО ОБРАБОТКЕ МУСОРА</a:t>
              </a:r>
            </a:p>
          </p:txBody>
        </p:sp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9953" y="5309119"/>
              <a:ext cx="311434" cy="302515"/>
            </a:xfrm>
            <a:prstGeom prst="rect">
              <a:avLst/>
            </a:prstGeom>
          </p:spPr>
        </p:pic>
        <p:sp>
          <p:nvSpPr>
            <p:cNvPr id="65" name="Подзаголовок 2"/>
            <p:cNvSpPr txBox="1">
              <a:spLocks/>
            </p:cNvSpPr>
            <p:nvPr/>
          </p:nvSpPr>
          <p:spPr>
            <a:xfrm>
              <a:off x="836684" y="4816527"/>
              <a:ext cx="2708687" cy="39608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700"/>
                </a:lnSpc>
                <a:spcBef>
                  <a:spcPts val="0"/>
                </a:spcBef>
              </a:pPr>
              <a:r>
                <a:rPr lang="ru-RU" sz="1800" b="1" dirty="0">
                  <a:solidFill>
                    <a:srgbClr val="37808F"/>
                  </a:solidFill>
                  <a:latin typeface="Myriad Pro Cond" panose="020B0506030403020204" pitchFamily="34" charset="0"/>
                </a:rPr>
                <a:t>НЯНДОМСКИЙ </a:t>
              </a:r>
              <a:r>
                <a:rPr lang="ru-RU" sz="1800" b="1" dirty="0" smtClean="0">
                  <a:solidFill>
                    <a:srgbClr val="37808F"/>
                  </a:solidFill>
                  <a:latin typeface="Myriad Pro Cond" panose="020B0506030403020204" pitchFamily="34" charset="0"/>
                </a:rPr>
                <a:t>МР</a:t>
              </a:r>
              <a:endParaRPr lang="ru-RU" sz="1800" dirty="0">
                <a:solidFill>
                  <a:schemeClr val="bg1">
                    <a:lumMod val="50000"/>
                  </a:schemeClr>
                </a:solidFill>
                <a:latin typeface="Myriad Pro Cond" panose="020B0506030403020204" pitchFamily="34" charset="0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2905" y="1578678"/>
              <a:ext cx="614098" cy="577252"/>
            </a:xfrm>
            <a:prstGeom prst="rect">
              <a:avLst/>
            </a:prstGeom>
          </p:spPr>
        </p:pic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5284" y="3280776"/>
              <a:ext cx="614098" cy="577252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6752" y="4699681"/>
              <a:ext cx="614098" cy="577252"/>
            </a:xfrm>
            <a:prstGeom prst="rect">
              <a:avLst/>
            </a:prstGeom>
          </p:spPr>
        </p:pic>
      </p:grpSp>
      <p:cxnSp>
        <p:nvCxnSpPr>
          <p:cNvPr id="96" name="Прямая соединительная линия 95"/>
          <p:cNvCxnSpPr/>
          <p:nvPr/>
        </p:nvCxnSpPr>
        <p:spPr>
          <a:xfrm>
            <a:off x="2415388" y="1740812"/>
            <a:ext cx="0" cy="1030321"/>
          </a:xfrm>
          <a:prstGeom prst="line">
            <a:avLst/>
          </a:prstGeom>
          <a:ln w="28575">
            <a:solidFill>
              <a:srgbClr val="06D3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>
          <a:xfrm>
            <a:off x="277383" y="1547127"/>
            <a:ext cx="2730901" cy="4920021"/>
            <a:chOff x="2724408" y="1216852"/>
            <a:chExt cx="2730901" cy="4920021"/>
          </a:xfrm>
        </p:grpSpPr>
        <p:sp>
          <p:nvSpPr>
            <p:cNvPr id="69" name="Прямоугольник 68"/>
            <p:cNvSpPr/>
            <p:nvPr/>
          </p:nvSpPr>
          <p:spPr>
            <a:xfrm>
              <a:off x="2848829" y="1216852"/>
              <a:ext cx="222275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rPr>
                <a:t>Г. АРХАНГЕЛЬСК</a:t>
              </a:r>
              <a:endPara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2838956" y="1417679"/>
              <a:ext cx="209172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rPr>
                <a:t>Г. СЕВЕРОДВИНСК</a:t>
              </a:r>
              <a:endPara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2838956" y="1634481"/>
              <a:ext cx="209172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rPr>
                <a:t>Г. НОВОДВИНСК</a:t>
              </a:r>
              <a:endPara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2829902" y="1836626"/>
              <a:ext cx="243278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rPr>
                <a:t>ХОЛМОГОРСКИЙ МО</a:t>
              </a:r>
              <a:endPara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2823378" y="2058388"/>
              <a:ext cx="247313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rPr>
                <a:t>ВИНОГРАДОВСКИЙ МО</a:t>
              </a:r>
              <a:endPara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2821299" y="2253462"/>
              <a:ext cx="209172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rPr>
                <a:t>ОНЕЖСКИЙ МР</a:t>
              </a:r>
              <a:endPara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2870832" y="4438726"/>
              <a:ext cx="209172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rPr>
                <a:t>НЯНДОМСКИЙ МР</a:t>
              </a:r>
              <a:endPara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2881457" y="4677552"/>
              <a:ext cx="209172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rPr>
                <a:t>КОНОШСКИЙ МР</a:t>
              </a:r>
              <a:endPara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2884088" y="4908704"/>
              <a:ext cx="230069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rPr>
                <a:t>КАРГОПОЛЬСКИЙ МО</a:t>
              </a:r>
              <a:endPara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78" name="Прямоугольник 77"/>
            <p:cNvSpPr/>
            <p:nvPr/>
          </p:nvSpPr>
          <p:spPr>
            <a:xfrm>
              <a:off x="2871270" y="5147530"/>
              <a:ext cx="209172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rPr>
                <a:t>ПЛЕСЕЦКИЙ МО</a:t>
              </a:r>
              <a:endPara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2862730" y="5382315"/>
              <a:ext cx="209172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rPr>
                <a:t>ВЕЛЬСКИЙ МР</a:t>
              </a:r>
              <a:endPara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2853176" y="5612538"/>
              <a:ext cx="209172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rPr>
                <a:t>ШЕНКУРСКИЙ МО</a:t>
              </a:r>
              <a:endPara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81" name="Прямоугольник 80"/>
            <p:cNvSpPr/>
            <p:nvPr/>
          </p:nvSpPr>
          <p:spPr>
            <a:xfrm>
              <a:off x="2861778" y="5859874"/>
              <a:ext cx="209172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rPr>
                <a:t>УСТЬЯНСКИЙ МР</a:t>
              </a:r>
              <a:endPara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2858458" y="2773540"/>
              <a:ext cx="222275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rPr>
                <a:t>Г. КОТЛАС</a:t>
              </a:r>
              <a:endPara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83" name="Прямоугольник 82"/>
            <p:cNvSpPr/>
            <p:nvPr/>
          </p:nvSpPr>
          <p:spPr>
            <a:xfrm>
              <a:off x="2858458" y="2983182"/>
              <a:ext cx="209172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rPr>
                <a:t>Г. КОРЯЖМА</a:t>
              </a:r>
              <a:endPara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2858458" y="3207871"/>
              <a:ext cx="209172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rPr>
                <a:t>КОТЛАССКИЙ МР</a:t>
              </a:r>
              <a:endPara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85" name="Прямоугольник 84"/>
            <p:cNvSpPr/>
            <p:nvPr/>
          </p:nvSpPr>
          <p:spPr>
            <a:xfrm>
              <a:off x="2850030" y="3436283"/>
              <a:ext cx="209172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rPr>
                <a:t>ВИЛЕГОДСКИЙ МО</a:t>
              </a:r>
              <a:endPara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2856513" y="3637428"/>
              <a:ext cx="209172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rPr>
                <a:t>ЛЕНСКИЙ МР</a:t>
              </a:r>
              <a:endPara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2856513" y="3846156"/>
              <a:ext cx="245615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rPr>
                <a:t>КРАСНОБОРСКИЙ МР</a:t>
              </a:r>
              <a:endPara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2848830" y="4046434"/>
              <a:ext cx="260647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yriad Pro" panose="020B0503030403020204" pitchFamily="34" charset="0"/>
                </a:rPr>
                <a:t>ВЕРХНЕТОЕМСКИЙ МО</a:t>
              </a:r>
              <a:endPara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endParaRPr>
            </a:p>
          </p:txBody>
        </p:sp>
        <p:cxnSp>
          <p:nvCxnSpPr>
            <p:cNvPr id="89" name="Прямая соединительная линия 88"/>
            <p:cNvCxnSpPr/>
            <p:nvPr/>
          </p:nvCxnSpPr>
          <p:spPr>
            <a:xfrm>
              <a:off x="2724408" y="1368651"/>
              <a:ext cx="0" cy="1030321"/>
            </a:xfrm>
            <a:prstGeom prst="line">
              <a:avLst/>
            </a:prstGeom>
            <a:ln w="28575">
              <a:solidFill>
                <a:srgbClr val="06D3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>
              <a:off x="2725482" y="2942595"/>
              <a:ext cx="8555" cy="1299498"/>
            </a:xfrm>
            <a:prstGeom prst="line">
              <a:avLst/>
            </a:prstGeom>
            <a:ln w="28575">
              <a:solidFill>
                <a:srgbClr val="06D3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/>
            <p:nvPr/>
          </p:nvCxnSpPr>
          <p:spPr>
            <a:xfrm>
              <a:off x="2739174" y="4559903"/>
              <a:ext cx="8555" cy="1299498"/>
            </a:xfrm>
            <a:prstGeom prst="line">
              <a:avLst/>
            </a:prstGeom>
            <a:ln w="28575">
              <a:solidFill>
                <a:srgbClr val="06D3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>
              <a:off x="4857809" y="2923617"/>
              <a:ext cx="8555" cy="1299498"/>
            </a:xfrm>
            <a:prstGeom prst="line">
              <a:avLst/>
            </a:prstGeom>
            <a:ln w="28575">
              <a:solidFill>
                <a:srgbClr val="06D3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>
            <a:xfrm>
              <a:off x="4871501" y="4540925"/>
              <a:ext cx="8555" cy="1299498"/>
            </a:xfrm>
            <a:prstGeom prst="line">
              <a:avLst/>
            </a:prstGeom>
            <a:ln w="28575">
              <a:solidFill>
                <a:srgbClr val="06D3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Подзаголовок 2"/>
          <p:cNvSpPr txBox="1">
            <a:spLocks/>
          </p:cNvSpPr>
          <p:nvPr/>
        </p:nvSpPr>
        <p:spPr>
          <a:xfrm>
            <a:off x="324089" y="623331"/>
            <a:ext cx="11127872" cy="316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ПОТОКИ ТВЕРДЫХ КОММУНАЛЬНЫХ ОТХОДОВ</a:t>
            </a:r>
          </a:p>
        </p:txBody>
      </p:sp>
      <p:sp>
        <p:nvSpPr>
          <p:cNvPr id="102" name="Прямоугольник 101"/>
          <p:cNvSpPr/>
          <p:nvPr/>
        </p:nvSpPr>
        <p:spPr>
          <a:xfrm>
            <a:off x="380472" y="2803637"/>
            <a:ext cx="20917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ПРИМОРСКИЙ МР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2550703" y="1662851"/>
            <a:ext cx="2222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ЛЕШУКОНСКИЙ МО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2542163" y="1913109"/>
            <a:ext cx="2222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МЕЗЕНСКИЙ МО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2560257" y="2151652"/>
            <a:ext cx="2222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ГО НОВАЯ ЗЕМЛЯ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4249795" y="923266"/>
            <a:ext cx="20595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МУСОРОПЕРЕГРУЗОЧНЫХ</a:t>
            </a:r>
          </a:p>
          <a:p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СТАНЦИЙ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3702563" y="800156"/>
            <a:ext cx="6899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6C7CC"/>
                </a:solidFill>
                <a:latin typeface="Myriad Pro Cond" panose="020B0506030403020204" pitchFamily="34" charset="0"/>
              </a:rPr>
              <a:t>14</a:t>
            </a:r>
            <a:endParaRPr lang="ru-RU" sz="4000" dirty="0">
              <a:solidFill>
                <a:srgbClr val="06C7CC"/>
              </a:solidFill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2608771" y="920573"/>
            <a:ext cx="20595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ОБЪЕКТОВ</a:t>
            </a:r>
          </a:p>
          <a:p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ПЕРЕГРУЗКИ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2059682" y="797462"/>
            <a:ext cx="6849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6C7CC"/>
                </a:solidFill>
                <a:latin typeface="Myriad Pro Cond" panose="020B0506030403020204" pitchFamily="34" charset="0"/>
              </a:rPr>
              <a:t>47</a:t>
            </a:r>
            <a:endParaRPr lang="ru-RU" sz="4000" dirty="0">
              <a:solidFill>
                <a:srgbClr val="06C7CC"/>
              </a:solidFill>
            </a:endParaRPr>
          </a:p>
        </p:txBody>
      </p:sp>
      <p:cxnSp>
        <p:nvCxnSpPr>
          <p:cNvPr id="91" name="Прямая соединительная линия 90"/>
          <p:cNvCxnSpPr/>
          <p:nvPr/>
        </p:nvCxnSpPr>
        <p:spPr>
          <a:xfrm flipH="1">
            <a:off x="562498" y="3075074"/>
            <a:ext cx="1508594" cy="0"/>
          </a:xfrm>
          <a:prstGeom prst="line">
            <a:avLst/>
          </a:prstGeom>
          <a:ln w="28575">
            <a:solidFill>
              <a:srgbClr val="06D3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 flipH="1">
            <a:off x="562498" y="4677072"/>
            <a:ext cx="1508594" cy="0"/>
          </a:xfrm>
          <a:prstGeom prst="line">
            <a:avLst/>
          </a:prstGeom>
          <a:ln w="28575">
            <a:solidFill>
              <a:srgbClr val="06D3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Прямоугольник 98"/>
          <p:cNvSpPr/>
          <p:nvPr/>
        </p:nvSpPr>
        <p:spPr>
          <a:xfrm>
            <a:off x="349846" y="938384"/>
            <a:ext cx="20595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6C7CC"/>
                </a:solidFill>
                <a:latin typeface="Myriad Pro" panose="020B0503030403020204" pitchFamily="34" charset="0"/>
              </a:rPr>
              <a:t>ДОПОЛНИТЕЛЬНАЯ ИНФРАСТРУКТУРА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2542163" y="2373947"/>
            <a:ext cx="2222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ГО МИРНЫЙ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2550703" y="2583605"/>
            <a:ext cx="2222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ПИНЕЖСКИЙ МР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1787808" y="645673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89E884"/>
                </a:solidFill>
              </a:rPr>
              <a:t>16</a:t>
            </a:r>
          </a:p>
          <a:p>
            <a:endParaRPr lang="ru-RU" b="1" dirty="0">
              <a:solidFill>
                <a:srgbClr val="89E884"/>
              </a:solidFill>
            </a:endParaRPr>
          </a:p>
        </p:txBody>
      </p:sp>
      <p:sp>
        <p:nvSpPr>
          <p:cNvPr id="115" name="Стрелка вправо 114"/>
          <p:cNvSpPr/>
          <p:nvPr/>
        </p:nvSpPr>
        <p:spPr>
          <a:xfrm>
            <a:off x="8524142" y="1499045"/>
            <a:ext cx="422157" cy="1382699"/>
          </a:xfrm>
          <a:prstGeom prst="rightArrow">
            <a:avLst/>
          </a:prstGeom>
          <a:solidFill>
            <a:srgbClr val="06D3D8"/>
          </a:solidFill>
          <a:ln>
            <a:solidFill>
              <a:srgbClr val="06D3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Стрелка вправо 115"/>
          <p:cNvSpPr/>
          <p:nvPr/>
        </p:nvSpPr>
        <p:spPr>
          <a:xfrm>
            <a:off x="8501145" y="3197665"/>
            <a:ext cx="422157" cy="1349615"/>
          </a:xfrm>
          <a:prstGeom prst="rightArrow">
            <a:avLst/>
          </a:prstGeom>
          <a:solidFill>
            <a:srgbClr val="06D3D8"/>
          </a:solidFill>
          <a:ln>
            <a:solidFill>
              <a:srgbClr val="06D3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Стрелка вправо 116"/>
          <p:cNvSpPr/>
          <p:nvPr/>
        </p:nvSpPr>
        <p:spPr>
          <a:xfrm>
            <a:off x="8512672" y="4896179"/>
            <a:ext cx="422157" cy="1273867"/>
          </a:xfrm>
          <a:prstGeom prst="rightArrow">
            <a:avLst/>
          </a:prstGeom>
          <a:solidFill>
            <a:srgbClr val="06D3D8"/>
          </a:solidFill>
          <a:ln>
            <a:solidFill>
              <a:srgbClr val="06D3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8" name="Picture 25" descr="b7215e7dbd710b20757cfcf40a8b872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556"/>
          <a:stretch/>
        </p:blipFill>
        <p:spPr bwMode="auto">
          <a:xfrm>
            <a:off x="9317578" y="515744"/>
            <a:ext cx="2874422" cy="101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" name="Прямоугольник 118"/>
          <p:cNvSpPr/>
          <p:nvPr/>
        </p:nvSpPr>
        <p:spPr>
          <a:xfrm>
            <a:off x="6397671" y="770646"/>
            <a:ext cx="14526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55B05"/>
                </a:solidFill>
              </a:rPr>
              <a:t>100 %</a:t>
            </a:r>
          </a:p>
        </p:txBody>
      </p:sp>
      <p:sp>
        <p:nvSpPr>
          <p:cNvPr id="120" name="Прямоугольник 119"/>
          <p:cNvSpPr/>
          <p:nvPr/>
        </p:nvSpPr>
        <p:spPr>
          <a:xfrm>
            <a:off x="7749651" y="900999"/>
            <a:ext cx="156792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Myriad Pro" panose="020B0503030403020204" pitchFamily="34" charset="0"/>
              </a:rPr>
              <a:t>ОХВАТ НАСЕЛЕНИЯ УСЛУГОЙ ПО СБОРУ </a:t>
            </a:r>
            <a:br>
              <a:rPr lang="ru-RU" sz="1100" dirty="0">
                <a:latin typeface="Myriad Pro" panose="020B0503030403020204" pitchFamily="34" charset="0"/>
              </a:rPr>
            </a:br>
            <a:r>
              <a:rPr lang="ru-RU" sz="1100" dirty="0">
                <a:latin typeface="Myriad Pro" panose="020B0503030403020204" pitchFamily="34" charset="0"/>
              </a:rPr>
              <a:t>И ВЫВОЗУ ТКО</a:t>
            </a:r>
          </a:p>
        </p:txBody>
      </p:sp>
    </p:spTree>
    <p:extLst>
      <p:ext uri="{BB962C8B-B14F-4D97-AF65-F5344CB8AC3E}">
        <p14:creationId xmlns:p14="http://schemas.microsoft.com/office/powerpoint/2010/main" xmlns="" val="3828625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158634BF-E99C-4424-B5BE-1E6770423EBA}"/>
              </a:ext>
            </a:extLst>
          </p:cNvPr>
          <p:cNvSpPr/>
          <p:nvPr/>
        </p:nvSpPr>
        <p:spPr>
          <a:xfrm>
            <a:off x="0" y="531510"/>
            <a:ext cx="12192000" cy="632649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xmlns="" id="{68F5F078-29D8-493B-B591-83842896043D}"/>
              </a:ext>
            </a:extLst>
          </p:cNvPr>
          <p:cNvGrpSpPr/>
          <p:nvPr/>
        </p:nvGrpSpPr>
        <p:grpSpPr>
          <a:xfrm>
            <a:off x="0" y="0"/>
            <a:ext cx="12192000" cy="535298"/>
            <a:chOff x="0" y="0"/>
            <a:chExt cx="12192000" cy="535298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xmlns="" id="{8096F135-8D49-465C-A0C5-C049C73DBBD0}"/>
                </a:ext>
              </a:extLst>
            </p:cNvPr>
            <p:cNvSpPr/>
            <p:nvPr/>
          </p:nvSpPr>
          <p:spPr>
            <a:xfrm>
              <a:off x="0" y="0"/>
              <a:ext cx="12192000" cy="531510"/>
            </a:xfrm>
            <a:prstGeom prst="rect">
              <a:avLst/>
            </a:prstGeom>
            <a:solidFill>
              <a:srgbClr val="007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ОБРАЩЕНИЕ С ТКО НА ТЕРРИТОРИИ АРХАНГЕЛЬСКОЙ ОБЛАСТИ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xmlns="" id="{7DCD9D48-9A18-40CF-90B0-F8E10EEAE028}"/>
                </a:ext>
              </a:extLst>
            </p:cNvPr>
            <p:cNvSpPr/>
            <p:nvPr/>
          </p:nvSpPr>
          <p:spPr>
            <a:xfrm>
              <a:off x="9899563" y="135188"/>
              <a:ext cx="15067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АРХАНГЕЛЬСКАЯ</a:t>
              </a:r>
              <a:b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ОБЛАСТЬ</a:t>
              </a: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E0B2BCE4-3074-4B9A-84F2-173BB6D74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1574972" y="22084"/>
              <a:ext cx="425672" cy="475313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445"/>
          <a:stretch/>
        </p:blipFill>
        <p:spPr>
          <a:xfrm>
            <a:off x="9761560" y="4628997"/>
            <a:ext cx="2129588" cy="2099271"/>
          </a:xfrm>
          <a:prstGeom prst="rect">
            <a:avLst/>
          </a:prstGeom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2029368" y="745905"/>
            <a:ext cx="9352229" cy="5860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36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500 ТЫС. ТОНН ТКО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  <a:t>ЕЖЕГОДНО ОБРАЗУЕТСЯ В АРХАНГЕЛЬСКОЙ ОБЛАСТИ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2083" y="3191718"/>
            <a:ext cx="1065021" cy="28505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5118055" y="2101654"/>
            <a:ext cx="1972810" cy="1485777"/>
            <a:chOff x="6294323" y="4107534"/>
            <a:chExt cx="3556449" cy="2476722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94323" y="4117281"/>
              <a:ext cx="2466975" cy="2466975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383797" y="4107534"/>
              <a:ext cx="2466975" cy="2466975"/>
            </a:xfrm>
            <a:prstGeom prst="rect">
              <a:avLst/>
            </a:prstGeom>
          </p:spPr>
        </p:pic>
      </p:grpSp>
      <p:pic>
        <p:nvPicPr>
          <p:cNvPr id="53" name="Рисунок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60196"/>
            <a:ext cx="3255659" cy="3255659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4107" y="445066"/>
            <a:ext cx="1039974" cy="1039974"/>
          </a:xfrm>
          <a:prstGeom prst="rect">
            <a:avLst/>
          </a:prstGeom>
        </p:spPr>
      </p:pic>
      <p:sp>
        <p:nvSpPr>
          <p:cNvPr id="50" name="Подзаголовок 2"/>
          <p:cNvSpPr txBox="1">
            <a:spLocks/>
          </p:cNvSpPr>
          <p:nvPr/>
        </p:nvSpPr>
        <p:spPr>
          <a:xfrm>
            <a:off x="1757552" y="1546914"/>
            <a:ext cx="10070097" cy="5860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36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98,9 %</a:t>
            </a:r>
            <a:r>
              <a:rPr lang="ru-RU" sz="2800" dirty="0" smtClean="0">
                <a:solidFill>
                  <a:schemeClr val="tx1"/>
                </a:solidFill>
                <a:latin typeface="Myriad Pro Cond" panose="020B0506030403020204" pitchFamily="34" charset="0"/>
              </a:rPr>
              <a:t>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  <a:t>этих отходов </a:t>
            </a:r>
            <a:r>
              <a:rPr lang="ru-RU" sz="28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(а до 2022 г. 100 отходов %!)</a:t>
            </a:r>
            <a:r>
              <a:rPr lang="ru-RU" sz="2800" dirty="0" smtClean="0">
                <a:solidFill>
                  <a:srgbClr val="FF0000"/>
                </a:solidFill>
                <a:latin typeface="Myriad Pro Cond" panose="020B0506030403020204" pitchFamily="34" charset="0"/>
              </a:rPr>
              <a:t>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  <a:t>едут на объекты размещения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6657" y="1944931"/>
            <a:ext cx="1428951" cy="14289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5542" y="1665460"/>
            <a:ext cx="1987891" cy="198789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4471" y="3138775"/>
            <a:ext cx="1065021" cy="285051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>
          <a:xfrm>
            <a:off x="911221" y="3870666"/>
            <a:ext cx="1841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Myriad Pro" panose="020B0503030403020204" pitchFamily="34" charset="0"/>
              </a:rPr>
              <a:t>ПОЛИГОНА РАЗМЕЩЕНИЯ ТКО</a:t>
            </a:r>
            <a:endParaRPr lang="ru-RU" sz="1400" b="1" dirty="0">
              <a:solidFill>
                <a:srgbClr val="C00000"/>
              </a:solidFill>
              <a:latin typeface="Myriad Pro" panose="020B0503030403020204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84166" y="3831022"/>
            <a:ext cx="7553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55B05"/>
                </a:solidFill>
              </a:rPr>
              <a:t>24</a:t>
            </a:r>
            <a:endParaRPr lang="ru-RU" sz="4400" dirty="0">
              <a:solidFill>
                <a:srgbClr val="F55B05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265564" y="4568859"/>
            <a:ext cx="3116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4 </a:t>
            </a:r>
            <a:r>
              <a:rPr lang="ru-RU" sz="1000" dirty="0" smtClean="0">
                <a:latin typeface="Myriad Pro" panose="020B0503030403020204" pitchFamily="34" charset="0"/>
              </a:rPr>
              <a:t>ПОЛИГОНА</a:t>
            </a:r>
          </a:p>
          <a:p>
            <a:r>
              <a:rPr lang="ru-RU" sz="1000" dirty="0" smtClean="0">
                <a:latin typeface="Myriad Pro" panose="020B0503030403020204" pitchFamily="34" charset="0"/>
              </a:rPr>
              <a:t>ВВЕДЕНЫ В ДЕЙСТВИЕ В 1960-80-е гг.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268276" y="5060369"/>
            <a:ext cx="3002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11 </a:t>
            </a:r>
            <a:r>
              <a:rPr lang="ru-RU" sz="1000" dirty="0" smtClean="0">
                <a:latin typeface="Myriad Pro" panose="020B0503030403020204" pitchFamily="34" charset="0"/>
              </a:rPr>
              <a:t>ПОЛИГОНОВ</a:t>
            </a:r>
          </a:p>
          <a:p>
            <a:r>
              <a:rPr lang="ru-RU" sz="1000" dirty="0" smtClean="0">
                <a:latin typeface="Myriad Pro" panose="020B0503030403020204" pitchFamily="34" charset="0"/>
              </a:rPr>
              <a:t>ВВЕДЕНЫ В ДЕЙСТВИЕ В 1990-е гг.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268276" y="5564072"/>
            <a:ext cx="3002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9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ru-RU" sz="1000" dirty="0" smtClean="0">
                <a:latin typeface="Myriad Pro" panose="020B0503030403020204" pitchFamily="34" charset="0"/>
              </a:rPr>
              <a:t>ПОЛИГОНОВ</a:t>
            </a:r>
          </a:p>
          <a:p>
            <a:r>
              <a:rPr lang="ru-RU" sz="1000" dirty="0" smtClean="0">
                <a:latin typeface="Myriad Pro" panose="020B0503030403020204" pitchFamily="34" charset="0"/>
              </a:rPr>
              <a:t>ВВЕДЕНЫ В ДЕЙСТВИЕ В ПЕРИОД С 2000 г.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258474" y="6029657"/>
            <a:ext cx="3481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БОЛЕЕ 10 </a:t>
            </a:r>
            <a:r>
              <a:rPr lang="ru-RU" sz="1000" dirty="0" smtClean="0">
                <a:latin typeface="Myriad Pro" panose="020B0503030403020204" pitchFamily="34" charset="0"/>
              </a:rPr>
              <a:t>МЛН. ТОНН ОТХОДОВ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3581369" y="3696419"/>
            <a:ext cx="23822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Myriad Pro" panose="020B0503030403020204" pitchFamily="34" charset="0"/>
              </a:rPr>
              <a:t>ОБЪЕКТА РАЗМЕЩЕНИЯ ТКО В РАМКАХ  765 ПРИКАЗА МИНПРИРОДЫ РОССИИ</a:t>
            </a:r>
            <a:endParaRPr lang="ru-RU" sz="1400" b="1" dirty="0">
              <a:solidFill>
                <a:srgbClr val="C00000"/>
              </a:solidFill>
              <a:latin typeface="Myriad Pro" panose="020B0503030403020204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056870" y="3766874"/>
            <a:ext cx="470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55B05"/>
                </a:solidFill>
              </a:rPr>
              <a:t>4</a:t>
            </a:r>
            <a:endParaRPr lang="ru-RU" sz="4400" dirty="0">
              <a:solidFill>
                <a:srgbClr val="F55B05"/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3261492" y="4649675"/>
            <a:ext cx="26381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Myriad Pro" panose="020B0503030403020204" pitchFamily="34" charset="0"/>
              </a:rPr>
              <a:t>НЕ ИМЕЮТ ДОКУМЕНТАЦИИ, ПРЕДУСМОТРЕННОЙ ЗАКОНОДАТЕЛЬСТВОМ РОССИЙСКОЙ ФЕДЕРАЦИИ, НО МОГУТ БЫТЬ ИСПОЛЬЗОВАНЫ</a:t>
            </a:r>
            <a:br>
              <a:rPr lang="ru-RU" sz="1000" dirty="0" smtClean="0">
                <a:latin typeface="Myriad Pro" panose="020B0503030403020204" pitchFamily="34" charset="0"/>
              </a:rPr>
            </a:br>
            <a:r>
              <a:rPr lang="ru-RU" sz="1000" dirty="0" smtClean="0">
                <a:latin typeface="Myriad Pro" panose="020B0503030403020204" pitchFamily="34" charset="0"/>
              </a:rPr>
              <a:t>ДЛЯ РАЗМЕЩЕНИЯ ТКО ДО 1 ЯНВАРЯ 2026 Г.</a:t>
            </a:r>
          </a:p>
          <a:p>
            <a:r>
              <a:rPr lang="ru-RU" sz="1000" dirty="0" smtClean="0">
                <a:latin typeface="Myriad Pro" panose="020B0503030403020204" pitchFamily="34" charset="0"/>
              </a:rPr>
              <a:t>НА ОСНОВАНИИ ПРИКАЗА МИНПРИРОДЫ РОССИИ ОТ 19 ОКТЯБРЯ 2021 Г. № 765</a:t>
            </a:r>
          </a:p>
          <a:p>
            <a:r>
              <a:rPr lang="ru-RU" sz="1000" dirty="0" smtClean="0">
                <a:latin typeface="Myriad Pro" panose="020B0503030403020204" pitchFamily="34" charset="0"/>
              </a:rPr>
              <a:t>В ПОСЛЕДУЮЩЕМ ОБЪЕКТЫ НЕОБХОДИМО БУДЕТ РЕКУЛЬТИВИРОВАТЬ</a:t>
            </a:r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>
            <a:off x="3011772" y="4214013"/>
            <a:ext cx="11183" cy="2060642"/>
          </a:xfrm>
          <a:prstGeom prst="line">
            <a:avLst/>
          </a:prstGeom>
          <a:ln w="28575">
            <a:solidFill>
              <a:srgbClr val="06D3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одзаголовок 2"/>
          <p:cNvSpPr txBox="1">
            <a:spLocks/>
          </p:cNvSpPr>
          <p:nvPr/>
        </p:nvSpPr>
        <p:spPr>
          <a:xfrm>
            <a:off x="6208672" y="3820325"/>
            <a:ext cx="3934265" cy="1862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ЕЖЕГОДНО ЭТОТ МУСОР ЗАПОЛНЯЕТ СПЕЦИАЛЬНО ОТВЕДЕННЫЕ ТЕРРИТОРИИ АРХАНГЕЛЬСКОЙ ОБЛАСТИ</a:t>
            </a:r>
            <a:br>
              <a:rPr lang="ru-RU" sz="24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</a:b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  <a:t>И ЕСЛИ НИЧЕГО НЕ ДЕЛАТЬ,</a:t>
            </a:r>
            <a:b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</a:b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  <a:t>ИХ ПОНАДОБИТСЯ</a:t>
            </a:r>
            <a:b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</a:b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  <a:t>ВСЕ БОЛЬШЕ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>
            <a:off x="6064063" y="4239413"/>
            <a:ext cx="11183" cy="2060642"/>
          </a:xfrm>
          <a:prstGeom prst="line">
            <a:avLst/>
          </a:prstGeom>
          <a:ln w="28575">
            <a:solidFill>
              <a:srgbClr val="06D3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4760" y="5329808"/>
            <a:ext cx="1250213" cy="95641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929" t="59445"/>
          <a:stretch/>
        </p:blipFill>
        <p:spPr>
          <a:xfrm>
            <a:off x="8713501" y="1745540"/>
            <a:ext cx="2594971" cy="23276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610" y="1026237"/>
            <a:ext cx="702994" cy="52724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1787808" y="64567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89E884"/>
                </a:solidFill>
              </a:rPr>
              <a:t>2</a:t>
            </a:r>
            <a:endParaRPr lang="ru-RU" b="1" dirty="0">
              <a:solidFill>
                <a:srgbClr val="89E8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4879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158634BF-E99C-4424-B5BE-1E6770423EBA}"/>
              </a:ext>
            </a:extLst>
          </p:cNvPr>
          <p:cNvSpPr/>
          <p:nvPr/>
        </p:nvSpPr>
        <p:spPr>
          <a:xfrm>
            <a:off x="0" y="531510"/>
            <a:ext cx="12192000" cy="632649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xmlns="" id="{68F5F078-29D8-493B-B591-83842896043D}"/>
              </a:ext>
            </a:extLst>
          </p:cNvPr>
          <p:cNvGrpSpPr/>
          <p:nvPr/>
        </p:nvGrpSpPr>
        <p:grpSpPr>
          <a:xfrm>
            <a:off x="0" y="0"/>
            <a:ext cx="12192000" cy="535298"/>
            <a:chOff x="0" y="0"/>
            <a:chExt cx="12192000" cy="535298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xmlns="" id="{8096F135-8D49-465C-A0C5-C049C73DBBD0}"/>
                </a:ext>
              </a:extLst>
            </p:cNvPr>
            <p:cNvSpPr/>
            <p:nvPr/>
          </p:nvSpPr>
          <p:spPr>
            <a:xfrm>
              <a:off x="0" y="0"/>
              <a:ext cx="12192000" cy="531510"/>
            </a:xfrm>
            <a:prstGeom prst="rect">
              <a:avLst/>
            </a:prstGeom>
            <a:solidFill>
              <a:srgbClr val="007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ПОЛИГОНЫ ТКО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xmlns="" id="{7DCD9D48-9A18-40CF-90B0-F8E10EEAE028}"/>
                </a:ext>
              </a:extLst>
            </p:cNvPr>
            <p:cNvSpPr/>
            <p:nvPr/>
          </p:nvSpPr>
          <p:spPr>
            <a:xfrm>
              <a:off x="9899563" y="135188"/>
              <a:ext cx="15067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АРХАНГЕЛЬСКАЯ</a:t>
              </a:r>
              <a:b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ОБЛАСТЬ</a:t>
              </a:r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xmlns="" id="{E0B2BCE4-3074-4B9A-84F2-173BB6D74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1574972" y="22084"/>
              <a:ext cx="425672" cy="475313"/>
            </a:xfrm>
            <a:prstGeom prst="rect">
              <a:avLst/>
            </a:prstGeom>
          </p:spPr>
        </p:pic>
      </p:grpSp>
      <p:pic>
        <p:nvPicPr>
          <p:cNvPr id="58" name="Рисунок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8326" y="6069028"/>
            <a:ext cx="330846" cy="294086"/>
          </a:xfrm>
          <a:prstGeom prst="rect">
            <a:avLst/>
          </a:prstGeom>
        </p:spPr>
      </p:pic>
      <p:sp>
        <p:nvSpPr>
          <p:cNvPr id="76" name="Подзаголовок 2"/>
          <p:cNvSpPr txBox="1">
            <a:spLocks/>
          </p:cNvSpPr>
          <p:nvPr/>
        </p:nvSpPr>
        <p:spPr>
          <a:xfrm>
            <a:off x="5816658" y="655747"/>
            <a:ext cx="7723867" cy="5860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36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24 ПОЛИГОНА</a:t>
            </a:r>
            <a:br>
              <a:rPr lang="ru-RU" sz="36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</a:b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  <a:t>ДЛЯ ЗАХОРОНЕНИЯ МУСОРА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0" y="493516"/>
            <a:ext cx="6053239" cy="6137982"/>
            <a:chOff x="0" y="952500"/>
            <a:chExt cx="6565155" cy="5890157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0" y="952500"/>
              <a:ext cx="6565155" cy="5890157"/>
              <a:chOff x="0" y="952500"/>
              <a:chExt cx="6565155" cy="5890157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952500"/>
                <a:ext cx="6565155" cy="5890157"/>
              </a:xfrm>
              <a:prstGeom prst="rect">
                <a:avLst/>
              </a:prstGeom>
            </p:spPr>
          </p:pic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73815" y="2807854"/>
                <a:ext cx="330846" cy="294086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973903" y="2984562"/>
                <a:ext cx="330846" cy="294086"/>
              </a:xfrm>
              <a:prstGeom prst="rect">
                <a:avLst/>
              </a:prstGeom>
            </p:spPr>
          </p:pic>
          <p:pic>
            <p:nvPicPr>
              <p:cNvPr id="51" name="Рисунок 5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700188" y="2875681"/>
                <a:ext cx="330846" cy="294086"/>
              </a:xfrm>
              <a:prstGeom prst="rect">
                <a:avLst/>
              </a:prstGeom>
            </p:spPr>
          </p:pic>
          <p:pic>
            <p:nvPicPr>
              <p:cNvPr id="55" name="Рисунок 5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700188" y="5666508"/>
                <a:ext cx="330846" cy="294086"/>
              </a:xfrm>
              <a:prstGeom prst="rect">
                <a:avLst/>
              </a:prstGeom>
            </p:spPr>
          </p:pic>
          <p:pic>
            <p:nvPicPr>
              <p:cNvPr id="56" name="Рисунок 5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91497" y="6216071"/>
                <a:ext cx="330846" cy="294086"/>
              </a:xfrm>
              <a:prstGeom prst="rect">
                <a:avLst/>
              </a:prstGeom>
            </p:spPr>
          </p:pic>
          <p:pic>
            <p:nvPicPr>
              <p:cNvPr id="57" name="Рисунок 5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132151" y="5860470"/>
                <a:ext cx="330846" cy="294086"/>
              </a:xfrm>
              <a:prstGeom prst="rect">
                <a:avLst/>
              </a:prstGeom>
            </p:spPr>
          </p:pic>
          <p:pic>
            <p:nvPicPr>
              <p:cNvPr id="59" name="Рисунок 5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412903" y="6007513"/>
                <a:ext cx="330846" cy="294086"/>
              </a:xfrm>
              <a:prstGeom prst="rect">
                <a:avLst/>
              </a:prstGeom>
            </p:spPr>
          </p:pic>
          <p:pic>
            <p:nvPicPr>
              <p:cNvPr id="60" name="Рисунок 5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495615" y="6130543"/>
                <a:ext cx="330846" cy="294086"/>
              </a:xfrm>
              <a:prstGeom prst="rect">
                <a:avLst/>
              </a:prstGeom>
            </p:spPr>
          </p:pic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798077" y="4490359"/>
                <a:ext cx="330846" cy="294086"/>
              </a:xfrm>
              <a:prstGeom prst="rect">
                <a:avLst/>
              </a:prstGeom>
            </p:spPr>
          </p:pic>
          <p:pic>
            <p:nvPicPr>
              <p:cNvPr id="62" name="Рисунок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765691" y="4713069"/>
                <a:ext cx="330846" cy="294086"/>
              </a:xfrm>
              <a:prstGeom prst="rect">
                <a:avLst/>
              </a:prstGeom>
            </p:spPr>
          </p:pic>
          <p:pic>
            <p:nvPicPr>
              <p:cNvPr id="63" name="Рисунок 6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779322" y="3499681"/>
                <a:ext cx="330846" cy="294086"/>
              </a:xfrm>
              <a:prstGeom prst="rect">
                <a:avLst/>
              </a:prstGeom>
            </p:spPr>
          </p:pic>
          <p:pic>
            <p:nvPicPr>
              <p:cNvPr id="64" name="Рисунок 6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611788" y="5348590"/>
                <a:ext cx="330846" cy="294086"/>
              </a:xfrm>
              <a:prstGeom prst="rect">
                <a:avLst/>
              </a:prstGeom>
            </p:spPr>
          </p:pic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094844" y="6130724"/>
                <a:ext cx="330846" cy="294086"/>
              </a:xfrm>
              <a:prstGeom prst="rect">
                <a:avLst/>
              </a:prstGeom>
            </p:spPr>
          </p:pic>
          <p:pic>
            <p:nvPicPr>
              <p:cNvPr id="66" name="Рисунок 6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617514" y="5177715"/>
                <a:ext cx="330846" cy="294086"/>
              </a:xfrm>
              <a:prstGeom prst="rect">
                <a:avLst/>
              </a:prstGeom>
            </p:spPr>
          </p:pic>
          <p:pic>
            <p:nvPicPr>
              <p:cNvPr id="67" name="Рисунок 6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753874" y="6161756"/>
                <a:ext cx="330846" cy="294086"/>
              </a:xfrm>
              <a:prstGeom prst="rect">
                <a:avLst/>
              </a:prstGeom>
            </p:spPr>
          </p:pic>
          <p:pic>
            <p:nvPicPr>
              <p:cNvPr id="68" name="Рисунок 6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164769" y="2628481"/>
                <a:ext cx="330846" cy="294086"/>
              </a:xfrm>
              <a:prstGeom prst="rect">
                <a:avLst/>
              </a:prstGeom>
            </p:spPr>
          </p:pic>
          <p:pic>
            <p:nvPicPr>
              <p:cNvPr id="69" name="Рисунок 6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282577" y="2713200"/>
                <a:ext cx="330846" cy="294086"/>
              </a:xfrm>
              <a:prstGeom prst="rect">
                <a:avLst/>
              </a:prstGeom>
            </p:spPr>
          </p:pic>
          <p:pic>
            <p:nvPicPr>
              <p:cNvPr id="70" name="Рисунок 6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321424" y="3216210"/>
                <a:ext cx="330846" cy="294086"/>
              </a:xfrm>
              <a:prstGeom prst="rect">
                <a:avLst/>
              </a:prstGeom>
            </p:spPr>
          </p:pic>
          <p:pic>
            <p:nvPicPr>
              <p:cNvPr id="71" name="Рисунок 7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822406" y="4579883"/>
                <a:ext cx="330846" cy="294086"/>
              </a:xfrm>
              <a:prstGeom prst="rect">
                <a:avLst/>
              </a:prstGeom>
            </p:spPr>
          </p:pic>
          <p:pic>
            <p:nvPicPr>
              <p:cNvPr id="72" name="Рисунок 7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463505" y="4959836"/>
                <a:ext cx="330846" cy="294086"/>
              </a:xfrm>
              <a:prstGeom prst="rect">
                <a:avLst/>
              </a:prstGeom>
            </p:spPr>
          </p:pic>
          <p:pic>
            <p:nvPicPr>
              <p:cNvPr id="73" name="Рисунок 7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600268" y="4812793"/>
                <a:ext cx="330846" cy="294086"/>
              </a:xfrm>
              <a:prstGeom prst="rect">
                <a:avLst/>
              </a:prstGeom>
            </p:spPr>
          </p:pic>
          <p:pic>
            <p:nvPicPr>
              <p:cNvPr id="74" name="Рисунок 7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609987" y="4462011"/>
                <a:ext cx="330846" cy="294086"/>
              </a:xfrm>
              <a:prstGeom prst="rect">
                <a:avLst/>
              </a:prstGeom>
            </p:spPr>
          </p:pic>
          <p:pic>
            <p:nvPicPr>
              <p:cNvPr id="75" name="Рисунок 7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611625" y="3452390"/>
                <a:ext cx="330846" cy="294086"/>
              </a:xfrm>
              <a:prstGeom prst="rect">
                <a:avLst/>
              </a:prstGeom>
            </p:spPr>
          </p:pic>
        </p:grpSp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24745" y="6007513"/>
              <a:ext cx="330846" cy="294086"/>
            </a:xfrm>
            <a:prstGeom prst="rect">
              <a:avLst/>
            </a:prstGeom>
          </p:spPr>
        </p:pic>
      </p:grpSp>
      <p:sp>
        <p:nvSpPr>
          <p:cNvPr id="79" name="Подзаголовок 2"/>
          <p:cNvSpPr txBox="1">
            <a:spLocks/>
          </p:cNvSpPr>
          <p:nvPr/>
        </p:nvSpPr>
        <p:spPr>
          <a:xfrm>
            <a:off x="5830349" y="1270136"/>
            <a:ext cx="4323970" cy="690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СМЕШАНЫЙ МУСОР</a:t>
            </a:r>
            <a:br>
              <a:rPr lang="ru-RU" sz="20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</a:br>
            <a:r>
              <a:rPr lang="ru-RU" sz="20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БЕЗ ПРЕДВАРИТЕЛЬНОЙ ОБРАБОТК</a:t>
            </a:r>
            <a:r>
              <a:rPr lang="ru-RU" sz="2000" b="1" dirty="0" smtClean="0">
                <a:solidFill>
                  <a:srgbClr val="FF0000"/>
                </a:solidFill>
                <a:latin typeface="Myriad Pro Cond" panose="020B0506030403020204" pitchFamily="34" charset="0"/>
              </a:rPr>
              <a:t>И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sp>
        <p:nvSpPr>
          <p:cNvPr id="81" name="object 9"/>
          <p:cNvSpPr/>
          <p:nvPr/>
        </p:nvSpPr>
        <p:spPr>
          <a:xfrm>
            <a:off x="6730803" y="2064529"/>
            <a:ext cx="5206944" cy="654883"/>
          </a:xfrm>
          <a:custGeom>
            <a:avLst/>
            <a:gdLst/>
            <a:ahLst/>
            <a:cxnLst/>
            <a:rect l="l" t="t" r="r" b="b"/>
            <a:pathLst>
              <a:path w="4888230" h="321310">
                <a:moveTo>
                  <a:pt x="4887896" y="0"/>
                </a:moveTo>
                <a:lnTo>
                  <a:pt x="0" y="0"/>
                </a:lnTo>
                <a:lnTo>
                  <a:pt x="0" y="321096"/>
                </a:lnTo>
                <a:lnTo>
                  <a:pt x="4887896" y="321096"/>
                </a:lnTo>
                <a:lnTo>
                  <a:pt x="488789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12"/>
          <p:cNvSpPr txBox="1"/>
          <p:nvPr/>
        </p:nvSpPr>
        <p:spPr>
          <a:xfrm>
            <a:off x="6804831" y="2290194"/>
            <a:ext cx="116086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25"/>
              </a:lnSpc>
            </a:pPr>
            <a:r>
              <a:rPr lang="ru-RU" sz="4000" b="1" spc="-345" dirty="0">
                <a:solidFill>
                  <a:srgbClr val="FFFFFF"/>
                </a:solidFill>
                <a:latin typeface="Arial"/>
                <a:cs typeface="Arial"/>
              </a:rPr>
              <a:t>!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83" name="object 13"/>
          <p:cNvSpPr txBox="1"/>
          <p:nvPr/>
        </p:nvSpPr>
        <p:spPr>
          <a:xfrm>
            <a:off x="7004162" y="2136958"/>
            <a:ext cx="5187838" cy="501419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ru-RU" sz="1600" b="1" spc="10" dirty="0" smtClean="0">
                <a:solidFill>
                  <a:srgbClr val="FFFFFF"/>
                </a:solidFill>
                <a:latin typeface="Myriad Pro" panose="020B0503030403020204" charset="0"/>
                <a:cs typeface="Trebuchet MS"/>
              </a:rPr>
              <a:t>ОПАСНЫЕ ОТХОДЫ:</a:t>
            </a:r>
            <a:br>
              <a:rPr lang="ru-RU" sz="1600" b="1" spc="10" dirty="0" smtClean="0">
                <a:solidFill>
                  <a:srgbClr val="FFFFFF"/>
                </a:solidFill>
                <a:latin typeface="Myriad Pro" panose="020B0503030403020204" charset="0"/>
                <a:cs typeface="Trebuchet MS"/>
              </a:rPr>
            </a:br>
            <a:r>
              <a:rPr lang="ru-RU" sz="1600" b="1" spc="10" dirty="0" smtClean="0">
                <a:solidFill>
                  <a:srgbClr val="FFFFFF"/>
                </a:solidFill>
                <a:latin typeface="Myriad Pro" panose="020B0503030403020204" charset="0"/>
                <a:cs typeface="Trebuchet MS"/>
              </a:rPr>
              <a:t>РТУТНЫЕ ЛАМПЫ, ГРАДУСНИКИ, БАТАРЕЙКИ</a:t>
            </a:r>
            <a:endParaRPr sz="1600" b="1" dirty="0">
              <a:latin typeface="Myriad Pro" panose="020B0503030403020204" charset="0"/>
              <a:cs typeface="Trebuchet MS"/>
            </a:endParaRPr>
          </a:p>
        </p:txBody>
      </p:sp>
      <p:sp>
        <p:nvSpPr>
          <p:cNvPr id="84" name="object 9"/>
          <p:cNvSpPr/>
          <p:nvPr/>
        </p:nvSpPr>
        <p:spPr>
          <a:xfrm>
            <a:off x="6258187" y="3422708"/>
            <a:ext cx="5687949" cy="704323"/>
          </a:xfrm>
          <a:custGeom>
            <a:avLst/>
            <a:gdLst/>
            <a:ahLst/>
            <a:cxnLst/>
            <a:rect l="l" t="t" r="r" b="b"/>
            <a:pathLst>
              <a:path w="4888230" h="321310">
                <a:moveTo>
                  <a:pt x="4887896" y="0"/>
                </a:moveTo>
                <a:lnTo>
                  <a:pt x="0" y="0"/>
                </a:lnTo>
                <a:lnTo>
                  <a:pt x="0" y="321096"/>
                </a:lnTo>
                <a:lnTo>
                  <a:pt x="4887896" y="321096"/>
                </a:lnTo>
                <a:lnTo>
                  <a:pt x="4887896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12"/>
          <p:cNvSpPr txBox="1"/>
          <p:nvPr/>
        </p:nvSpPr>
        <p:spPr>
          <a:xfrm>
            <a:off x="6396258" y="3687289"/>
            <a:ext cx="114260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25"/>
              </a:lnSpc>
            </a:pPr>
            <a:r>
              <a:rPr lang="ru-RU" sz="4000" b="1" spc="-345" dirty="0">
                <a:solidFill>
                  <a:srgbClr val="FFFFFF"/>
                </a:solidFill>
                <a:latin typeface="Arial"/>
                <a:cs typeface="Arial"/>
              </a:rPr>
              <a:t>!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86" name="object 13"/>
          <p:cNvSpPr txBox="1"/>
          <p:nvPr/>
        </p:nvSpPr>
        <p:spPr>
          <a:xfrm>
            <a:off x="6641477" y="3535963"/>
            <a:ext cx="5730547" cy="470642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ru-RU" sz="1500" b="1" spc="10" dirty="0" smtClean="0">
                <a:solidFill>
                  <a:srgbClr val="FFFFFF"/>
                </a:solidFill>
                <a:latin typeface="Myriad Pro" panose="020B0503030403020204" charset="0"/>
                <a:cs typeface="Trebuchet MS"/>
              </a:rPr>
              <a:t>ОТХОДЫ, КОТОРЫЕ МОГУТ БЫТЬ ПЕРЕРАБОТАНЫ</a:t>
            </a:r>
            <a:br>
              <a:rPr lang="ru-RU" sz="1500" b="1" spc="10" dirty="0" smtClean="0">
                <a:solidFill>
                  <a:srgbClr val="FFFFFF"/>
                </a:solidFill>
                <a:latin typeface="Myriad Pro" panose="020B0503030403020204" charset="0"/>
                <a:cs typeface="Trebuchet MS"/>
              </a:rPr>
            </a:br>
            <a:r>
              <a:rPr lang="ru-RU" sz="1500" b="1" spc="10" dirty="0" smtClean="0">
                <a:solidFill>
                  <a:srgbClr val="FFFFFF"/>
                </a:solidFill>
                <a:latin typeface="Myriad Pro" panose="020B0503030403020204" charset="0"/>
                <a:cs typeface="Trebuchet MS"/>
              </a:rPr>
              <a:t>С ПОЛУЧЕНИЕМ НОВЫХ ТОВАРОВ</a:t>
            </a:r>
            <a:endParaRPr sz="1500" b="1" dirty="0">
              <a:latin typeface="Myriad Pro" panose="020B0503030403020204" charset="0"/>
              <a:cs typeface="Trebuchet M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2424" y="2673650"/>
            <a:ext cx="724279" cy="7242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8697" y="2823050"/>
            <a:ext cx="1459115" cy="50035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1869" y="2734183"/>
            <a:ext cx="693778" cy="693778"/>
          </a:xfrm>
          <a:prstGeom prst="rect">
            <a:avLst/>
          </a:prstGeom>
        </p:spPr>
      </p:pic>
      <p:sp>
        <p:nvSpPr>
          <p:cNvPr id="87" name="Прямоугольник 86"/>
          <p:cNvSpPr/>
          <p:nvPr/>
        </p:nvSpPr>
        <p:spPr>
          <a:xfrm>
            <a:off x="5956184" y="4127588"/>
            <a:ext cx="37744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ПЛАСТИК (ПЭТ БУТЫЛКИ)</a:t>
            </a:r>
          </a:p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СТЕКЛО</a:t>
            </a:r>
          </a:p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БУМАГА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8657439" y="4144366"/>
            <a:ext cx="29479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КАРТОН</a:t>
            </a:r>
          </a:p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МЕТАЛЛ (ЖЕЛЕЗНЫЕ</a:t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И АЛЮМИНИЕВЫЕ БАНКИ)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787808" y="6456737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89E884"/>
                </a:solidFill>
              </a:rPr>
              <a:t> 3</a:t>
            </a:r>
            <a:endParaRPr lang="ru-RU" b="1" dirty="0">
              <a:solidFill>
                <a:srgbClr val="89E884"/>
              </a:solidFill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5972961" y="4942734"/>
            <a:ext cx="6038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Постановление Правительства Российской Федерации от 12.10.2020 № 1657 «О единых требованиях к объектам обработки, утилизации, обезвреживания, размещения твердых коммунальных отходов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»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Заводы и полигоны, которые спроектированы или построены до 2021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г.,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следует привести в соответствие с этими требованиями к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01.01.2026.</a:t>
            </a:r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Новые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объекты нужно будет проектировать с учетом принятых правил.</a:t>
            </a: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91" name="Подзаголовок 2"/>
          <p:cNvSpPr txBox="1">
            <a:spLocks/>
          </p:cNvSpPr>
          <p:nvPr/>
        </p:nvSpPr>
        <p:spPr>
          <a:xfrm>
            <a:off x="5949716" y="6119382"/>
            <a:ext cx="5529116" cy="5860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F55B05"/>
                </a:solidFill>
                <a:latin typeface="Myriad Pro Cond" panose="020B0506030403020204" pitchFamily="34" charset="0"/>
              </a:rPr>
              <a:t>7</a:t>
            </a:r>
            <a:r>
              <a:rPr lang="ru-RU" sz="20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  <a:t>Действующих полигонов для захоронения отходов к 2025 г.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7326265" y="6475960"/>
            <a:ext cx="53904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(при вводе опорных объектов в эксплуатацию)</a:t>
            </a:r>
          </a:p>
        </p:txBody>
      </p:sp>
    </p:spTree>
    <p:extLst>
      <p:ext uri="{BB962C8B-B14F-4D97-AF65-F5344CB8AC3E}">
        <p14:creationId xmlns:p14="http://schemas.microsoft.com/office/powerpoint/2010/main" xmlns="" val="2759709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158634BF-E99C-4424-B5BE-1E6770423EBA}"/>
              </a:ext>
            </a:extLst>
          </p:cNvPr>
          <p:cNvSpPr/>
          <p:nvPr/>
        </p:nvSpPr>
        <p:spPr>
          <a:xfrm>
            <a:off x="0" y="531510"/>
            <a:ext cx="12192000" cy="632649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68F5F078-29D8-493B-B591-83842896043D}"/>
              </a:ext>
            </a:extLst>
          </p:cNvPr>
          <p:cNvGrpSpPr/>
          <p:nvPr/>
        </p:nvGrpSpPr>
        <p:grpSpPr>
          <a:xfrm>
            <a:off x="0" y="0"/>
            <a:ext cx="12192000" cy="535298"/>
            <a:chOff x="0" y="0"/>
            <a:chExt cx="12192000" cy="535298"/>
          </a:xfrm>
        </p:grpSpPr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xmlns="" id="{8096F135-8D49-465C-A0C5-C049C73DBBD0}"/>
                </a:ext>
              </a:extLst>
            </p:cNvPr>
            <p:cNvSpPr/>
            <p:nvPr/>
          </p:nvSpPr>
          <p:spPr>
            <a:xfrm>
              <a:off x="0" y="0"/>
              <a:ext cx="12192000" cy="531510"/>
            </a:xfrm>
            <a:prstGeom prst="rect">
              <a:avLst/>
            </a:prstGeom>
            <a:solidFill>
              <a:srgbClr val="007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ОБЪЕКТЫ, ИСПОЛЬЗУЕМЫЕ В РАМКАХ 765 ПРИКАЗА МИНПРИРОДЫ РОССИИ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xmlns="" id="{7DCD9D48-9A18-40CF-90B0-F8E10EEAE028}"/>
                </a:ext>
              </a:extLst>
            </p:cNvPr>
            <p:cNvSpPr/>
            <p:nvPr/>
          </p:nvSpPr>
          <p:spPr>
            <a:xfrm>
              <a:off x="9899563" y="135188"/>
              <a:ext cx="15067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АРХАНГЕЛЬСКАЯ</a:t>
              </a:r>
              <a:b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ОБЛАСТЬ</a:t>
              </a:r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xmlns="" id="{E0B2BCE4-3074-4B9A-84F2-173BB6D74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1574972" y="22084"/>
              <a:ext cx="425672" cy="475313"/>
            </a:xfrm>
            <a:prstGeom prst="rect">
              <a:avLst/>
            </a:prstGeom>
          </p:spPr>
        </p:pic>
      </p:grpSp>
      <p:sp>
        <p:nvSpPr>
          <p:cNvPr id="50" name="Прямоугольник 49"/>
          <p:cNvSpPr/>
          <p:nvPr/>
        </p:nvSpPr>
        <p:spPr>
          <a:xfrm>
            <a:off x="166348" y="1485035"/>
            <a:ext cx="67293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latin typeface="Myriad Pro" panose="020B0503030403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11936" y="1413543"/>
            <a:ext cx="3002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endParaRPr lang="ru-RU" sz="1000" dirty="0" smtClean="0">
              <a:latin typeface="Myriad Pro" panose="020B0503030403020204" pitchFamily="34" charset="0"/>
            </a:endParaRPr>
          </a:p>
        </p:txBody>
      </p:sp>
      <p:sp>
        <p:nvSpPr>
          <p:cNvPr id="33" name="object 12"/>
          <p:cNvSpPr txBox="1"/>
          <p:nvPr/>
        </p:nvSpPr>
        <p:spPr>
          <a:xfrm>
            <a:off x="6787829" y="1104750"/>
            <a:ext cx="83820" cy="353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25"/>
              </a:lnSpc>
            </a:pPr>
            <a:r>
              <a:rPr sz="2400" b="1" spc="-345" dirty="0">
                <a:solidFill>
                  <a:srgbClr val="FFFFFF"/>
                </a:solidFill>
                <a:latin typeface="Arial"/>
                <a:cs typeface="Arial"/>
              </a:rPr>
              <a:t>!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0" name="Подзаголовок 2"/>
          <p:cNvSpPr txBox="1">
            <a:spLocks/>
          </p:cNvSpPr>
          <p:nvPr/>
        </p:nvSpPr>
        <p:spPr>
          <a:xfrm>
            <a:off x="6778397" y="651518"/>
            <a:ext cx="5802084" cy="5860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4 УТВЕРЖДЕННЫХ и 2 ПЛАНИРУЕМЫХ</a:t>
            </a:r>
            <a:br>
              <a:rPr lang="ru-RU" dirty="0" smtClean="0">
                <a:solidFill>
                  <a:srgbClr val="F55B05"/>
                </a:solidFill>
                <a:latin typeface="Myriad Pro Cond" panose="020B0506030403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  <a:t>ОБЪЕКТА РАЗМЕЩЕНИЯ МУСОРА В РАМКАХ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  <a:t/>
            </a:r>
            <a:b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</a:b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  <a:t>765 ПРИКАЗА МИНПРИРОДЫ РОССИИ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-4777" y="565624"/>
            <a:ext cx="6565155" cy="6277034"/>
            <a:chOff x="0" y="952500"/>
            <a:chExt cx="6565155" cy="5890157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952500"/>
              <a:ext cx="6565155" cy="5890157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419570" y="1413543"/>
              <a:ext cx="560646" cy="498353"/>
            </a:xfrm>
            <a:prstGeom prst="rect">
              <a:avLst/>
            </a:prstGeom>
          </p:spPr>
        </p:pic>
      </p:grpSp>
      <p:sp>
        <p:nvSpPr>
          <p:cNvPr id="56" name="Подзаголовок 2"/>
          <p:cNvSpPr txBox="1">
            <a:spLocks/>
          </p:cNvSpPr>
          <p:nvPr/>
        </p:nvSpPr>
        <p:spPr>
          <a:xfrm>
            <a:off x="6778200" y="1491732"/>
            <a:ext cx="3997726" cy="690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76129"/>
                </a:solidFill>
                <a:latin typeface="Myriad Pro Cond" panose="020B0506030403020204" pitchFamily="34" charset="0"/>
              </a:rPr>
              <a:t>СМЕШАНЫЙ МУСОР БЕЗ ПРЕДВАРИТЕЛЬНОЙ ОБРАБОТКИ</a:t>
            </a:r>
            <a:endParaRPr lang="ru-RU" sz="1600" dirty="0">
              <a:solidFill>
                <a:srgbClr val="076129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36217" y="1092111"/>
            <a:ext cx="1029853" cy="71688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7831" y="2500475"/>
            <a:ext cx="560646" cy="49835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585" y="3491426"/>
            <a:ext cx="560646" cy="49835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51495"/>
            <a:ext cx="560646" cy="498353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8653" y="6172468"/>
            <a:ext cx="560646" cy="49835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7154" y="5099964"/>
            <a:ext cx="560646" cy="498353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4915" y="6211991"/>
            <a:ext cx="313482" cy="278651"/>
          </a:xfrm>
          <a:prstGeom prst="rect">
            <a:avLst/>
          </a:prstGeom>
        </p:spPr>
      </p:pic>
      <p:sp>
        <p:nvSpPr>
          <p:cNvPr id="67" name="Прямоугольник 66"/>
          <p:cNvSpPr/>
          <p:nvPr/>
        </p:nvSpPr>
        <p:spPr>
          <a:xfrm>
            <a:off x="6785535" y="6280319"/>
            <a:ext cx="50646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Myriad Pro" panose="020B0503030403020204" pitchFamily="34" charset="0"/>
              </a:rPr>
              <a:t>СУЩЕСТВУЮЩИЕ ОБЪЕКТЫ В РАМКАХ 765 ПРИКАЗА МИНПРИРОДЫ РОССИИ</a:t>
            </a:r>
            <a:endParaRPr lang="ru-RU" sz="1000" b="1" dirty="0">
              <a:solidFill>
                <a:srgbClr val="C00000"/>
              </a:solidFill>
              <a:latin typeface="Myriad Pro" panose="020B0503030403020204" pitchFamily="34" charset="0"/>
            </a:endParaRPr>
          </a:p>
        </p:txBody>
      </p:sp>
      <p:sp>
        <p:nvSpPr>
          <p:cNvPr id="68" name="Подзаголовок 2"/>
          <p:cNvSpPr txBox="1">
            <a:spLocks/>
          </p:cNvSpPr>
          <p:nvPr/>
        </p:nvSpPr>
        <p:spPr>
          <a:xfrm>
            <a:off x="6778397" y="2749651"/>
            <a:ext cx="5234300" cy="690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1100" dirty="0" smtClean="0">
                <a:solidFill>
                  <a:srgbClr val="076129"/>
                </a:solidFill>
                <a:latin typeface="Myriad Pro Cond" panose="020B0506030403020204" pitchFamily="34" charset="0"/>
              </a:rPr>
              <a:t>НЕ СООТВЕТСТВУЮТ НОРМАМ И НЕ ИМЕЮТ ДОКУМЕНТАЦИИ, ПРЕДУСМОТРЕННОЙ ЗАКОНОДАТЕЛЬСТВОМ РФ, УСТАНОВЛЕННЫМ ДЛЯ ПОЛИГОНОВ,</a:t>
            </a:r>
            <a:r>
              <a:rPr lang="ru-RU" sz="1200" dirty="0" smtClean="0">
                <a:solidFill>
                  <a:srgbClr val="076129"/>
                </a:solidFill>
                <a:latin typeface="Myriad Pro Cond" panose="020B0506030403020204" pitchFamily="34" charset="0"/>
              </a:rPr>
              <a:t> </a:t>
            </a:r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  <a:t>ПОЭТОМУ НЕ МОГУТ БЫТЬ ВКЛЮЧЕНЫ В ГОСУДАРСТВЕННЫЙ РЕЕСТР ОБЪЕКТОВ РАЗМЕЩЕНИЯ ОТХОДОВ</a:t>
            </a:r>
            <a:endParaRPr lang="ru-RU" sz="1050" dirty="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sp>
        <p:nvSpPr>
          <p:cNvPr id="69" name="Подзаголовок 2"/>
          <p:cNvSpPr txBox="1">
            <a:spLocks/>
          </p:cNvSpPr>
          <p:nvPr/>
        </p:nvSpPr>
        <p:spPr>
          <a:xfrm>
            <a:off x="6778200" y="3900791"/>
            <a:ext cx="5413800" cy="690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76129"/>
                </a:solidFill>
                <a:latin typeface="Myriad Pro Cond" panose="020B0506030403020204" pitchFamily="34" charset="0"/>
              </a:rPr>
              <a:t>ПРИНИМАЮТ ПОТОКИ МУСОРА ДО 01.01.2026</a:t>
            </a:r>
            <a:br>
              <a:rPr lang="ru-RU" dirty="0" smtClean="0">
                <a:solidFill>
                  <a:srgbClr val="076129"/>
                </a:solidFill>
                <a:latin typeface="Myriad Pro Cond" panose="020B0506030403020204" pitchFamily="34" charset="0"/>
              </a:rPr>
            </a:br>
            <a:r>
              <a:rPr lang="ru-RU" dirty="0" smtClean="0">
                <a:solidFill>
                  <a:srgbClr val="076129"/>
                </a:solidFill>
                <a:latin typeface="Myriad Pro Cond" panose="020B0506030403020204" pitchFamily="34" charset="0"/>
              </a:rPr>
              <a:t>НА ОСНОВАНИИ ПРИКАЗА МИНПРИРОДЫ РОССИИ ОТ 19.10.2021 № 765</a:t>
            </a:r>
            <a:endParaRPr lang="ru-RU" dirty="0">
              <a:solidFill>
                <a:srgbClr val="076129"/>
              </a:solidFill>
              <a:latin typeface="Myriad Pro Cond" panose="020B0506030403020204" pitchFamily="34" charset="0"/>
            </a:endParaRPr>
          </a:p>
        </p:txBody>
      </p:sp>
      <p:sp>
        <p:nvSpPr>
          <p:cNvPr id="70" name="Подзаголовок 2"/>
          <p:cNvSpPr txBox="1">
            <a:spLocks/>
          </p:cNvSpPr>
          <p:nvPr/>
        </p:nvSpPr>
        <p:spPr>
          <a:xfrm>
            <a:off x="6785535" y="4835627"/>
            <a:ext cx="5227162" cy="690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76129"/>
                </a:solidFill>
                <a:latin typeface="Myriad Pro Cond" panose="020B0506030403020204" pitchFamily="34" charset="0"/>
              </a:rPr>
              <a:t>ПОСЛЕ 01.01.2026 ОБЪЕКТЫ ДОЛЖНЫ БЫТЬ РЕКУЛЬТИВИРОВАНЫ</a:t>
            </a:r>
            <a:endParaRPr lang="ru-RU" dirty="0">
              <a:solidFill>
                <a:srgbClr val="076129"/>
              </a:solidFill>
              <a:latin typeface="Myriad Pro Cond" panose="020B0506030403020204" pitchFamily="34" charset="0"/>
            </a:endParaRPr>
          </a:p>
        </p:txBody>
      </p:sp>
      <p:sp>
        <p:nvSpPr>
          <p:cNvPr id="25" name="object 13"/>
          <p:cNvSpPr txBox="1"/>
          <p:nvPr/>
        </p:nvSpPr>
        <p:spPr>
          <a:xfrm>
            <a:off x="6864314" y="2075756"/>
            <a:ext cx="5187838" cy="178254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ru-RU" sz="1100" spc="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charset="0"/>
                <a:cs typeface="Trebuchet MS"/>
              </a:rPr>
              <a:t>ОПАСНЫЕ ОТХОДЫ:</a:t>
            </a:r>
            <a:r>
              <a:rPr lang="ru-RU" sz="1100" spc="1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charset="0"/>
                <a:cs typeface="Trebuchet MS"/>
              </a:rPr>
              <a:t> </a:t>
            </a:r>
            <a:r>
              <a:rPr lang="ru-RU" sz="1100" spc="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charset="0"/>
                <a:cs typeface="Trebuchet MS"/>
              </a:rPr>
              <a:t>РТУТНЫЕ ЛАМПЫ, ГРАДУСНИКИ, БАТАРЕЙКИ</a:t>
            </a:r>
            <a:endParaRPr sz="11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charset="0"/>
              <a:cs typeface="Trebuchet MS"/>
            </a:endParaRPr>
          </a:p>
        </p:txBody>
      </p:sp>
      <p:sp>
        <p:nvSpPr>
          <p:cNvPr id="26" name="object 13"/>
          <p:cNvSpPr txBox="1"/>
          <p:nvPr/>
        </p:nvSpPr>
        <p:spPr>
          <a:xfrm>
            <a:off x="6871649" y="2322626"/>
            <a:ext cx="5730547" cy="347531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ru-RU" sz="1100" spc="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charset="0"/>
                <a:cs typeface="Trebuchet MS"/>
              </a:rPr>
              <a:t>ОТХОДЫ, КОТОРЫЕ МОГУТ БЫТЬ ПЕРЕРАБОТАНЫ</a:t>
            </a:r>
            <a:br>
              <a:rPr lang="ru-RU" sz="1100" spc="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charset="0"/>
                <a:cs typeface="Trebuchet MS"/>
              </a:rPr>
            </a:br>
            <a:r>
              <a:rPr lang="ru-RU" sz="1100" spc="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charset="0"/>
                <a:cs typeface="Trebuchet MS"/>
              </a:rPr>
              <a:t>С ПОЛУЧЕНИЕМ НОВЫХ ТОВАРОВ</a:t>
            </a:r>
            <a:endParaRPr sz="11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charset="0"/>
              <a:cs typeface="Trebuchet MS"/>
            </a:endParaRPr>
          </a:p>
        </p:txBody>
      </p:sp>
      <p:sp>
        <p:nvSpPr>
          <p:cNvPr id="27" name="object 13"/>
          <p:cNvSpPr txBox="1"/>
          <p:nvPr/>
        </p:nvSpPr>
        <p:spPr>
          <a:xfrm>
            <a:off x="0" y="2428753"/>
            <a:ext cx="1238231" cy="36035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ru-RU" sz="1100" b="1" spc="10" dirty="0" smtClean="0">
                <a:solidFill>
                  <a:srgbClr val="005392"/>
                </a:solidFill>
                <a:latin typeface="Myriad Pro" panose="020B0503030403020204" charset="0"/>
                <a:cs typeface="Trebuchet MS"/>
              </a:rPr>
              <a:t>Соловецкие о-ва,</a:t>
            </a: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ru-RU" sz="1100" b="1" spc="10" dirty="0">
                <a:solidFill>
                  <a:srgbClr val="005392"/>
                </a:solidFill>
                <a:latin typeface="Myriad Pro" panose="020B0503030403020204" charset="0"/>
                <a:cs typeface="Trebuchet MS"/>
              </a:rPr>
              <a:t>п</a:t>
            </a:r>
            <a:r>
              <a:rPr lang="ru-RU" sz="1100" b="1" spc="10" dirty="0" smtClean="0">
                <a:solidFill>
                  <a:srgbClr val="005392"/>
                </a:solidFill>
                <a:latin typeface="Myriad Pro" panose="020B0503030403020204" charset="0"/>
                <a:cs typeface="Trebuchet MS"/>
              </a:rPr>
              <a:t>. Соловецкий </a:t>
            </a:r>
            <a:endParaRPr sz="1100" b="1" dirty="0">
              <a:solidFill>
                <a:srgbClr val="005392"/>
              </a:solidFill>
              <a:latin typeface="Myriad Pro" panose="020B0503030403020204" charset="0"/>
              <a:cs typeface="Trebuchet MS"/>
            </a:endParaRPr>
          </a:p>
        </p:txBody>
      </p:sp>
      <p:sp>
        <p:nvSpPr>
          <p:cNvPr id="28" name="object 13"/>
          <p:cNvSpPr txBox="1"/>
          <p:nvPr/>
        </p:nvSpPr>
        <p:spPr>
          <a:xfrm>
            <a:off x="1688653" y="5994214"/>
            <a:ext cx="665006" cy="178254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ru-RU" sz="1100" b="1" spc="10" dirty="0" smtClean="0">
                <a:solidFill>
                  <a:srgbClr val="005392"/>
                </a:solidFill>
                <a:latin typeface="Myriad Pro" panose="020B0503030403020204" charset="0"/>
                <a:cs typeface="Trebuchet MS"/>
              </a:rPr>
              <a:t>Коноша</a:t>
            </a:r>
            <a:endParaRPr sz="1100" b="1" dirty="0">
              <a:solidFill>
                <a:srgbClr val="005392"/>
              </a:solidFill>
              <a:latin typeface="Myriad Pro" panose="020B0503030403020204" charset="0"/>
              <a:cs typeface="Trebuchet MS"/>
            </a:endParaRPr>
          </a:p>
        </p:txBody>
      </p:sp>
      <p:sp>
        <p:nvSpPr>
          <p:cNvPr id="30" name="object 13"/>
          <p:cNvSpPr txBox="1"/>
          <p:nvPr/>
        </p:nvSpPr>
        <p:spPr>
          <a:xfrm>
            <a:off x="2639720" y="5651973"/>
            <a:ext cx="916280" cy="180632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ru-RU" sz="1100" b="1" spc="10" dirty="0" smtClean="0">
                <a:solidFill>
                  <a:srgbClr val="005392"/>
                </a:solidFill>
                <a:latin typeface="Myriad Pro" panose="020B0503030403020204" charset="0"/>
                <a:cs typeface="Trebuchet MS"/>
              </a:rPr>
              <a:t>Шенкурск</a:t>
            </a:r>
            <a:endParaRPr sz="1100" b="1" dirty="0">
              <a:solidFill>
                <a:srgbClr val="005392"/>
              </a:solidFill>
              <a:latin typeface="Myriad Pro" panose="020B0503030403020204" charset="0"/>
              <a:cs typeface="Trebuchet MS"/>
            </a:endParaRPr>
          </a:p>
        </p:txBody>
      </p:sp>
      <p:sp>
        <p:nvSpPr>
          <p:cNvPr id="31" name="object 13"/>
          <p:cNvSpPr txBox="1"/>
          <p:nvPr/>
        </p:nvSpPr>
        <p:spPr>
          <a:xfrm>
            <a:off x="339715" y="3989779"/>
            <a:ext cx="1085257" cy="36035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70"/>
              </a:spcBef>
            </a:pPr>
            <a:r>
              <a:rPr lang="ru-RU" sz="1100" b="1" spc="10" dirty="0">
                <a:solidFill>
                  <a:srgbClr val="005392"/>
                </a:solidFill>
                <a:latin typeface="Myriad Pro" panose="020B0503030403020204" charset="0"/>
                <a:cs typeface="Trebuchet MS"/>
              </a:rPr>
              <a:t>п</a:t>
            </a:r>
            <a:r>
              <a:rPr lang="ru-RU" sz="1100" b="1" spc="10" dirty="0" smtClean="0">
                <a:solidFill>
                  <a:srgbClr val="005392"/>
                </a:solidFill>
                <a:latin typeface="Myriad Pro" panose="020B0503030403020204" charset="0"/>
                <a:cs typeface="Trebuchet MS"/>
              </a:rPr>
              <a:t>. Поньга</a:t>
            </a:r>
          </a:p>
          <a:p>
            <a:pPr marL="12700" algn="ctr">
              <a:lnSpc>
                <a:spcPct val="100000"/>
              </a:lnSpc>
              <a:spcBef>
                <a:spcPts val="70"/>
              </a:spcBef>
            </a:pPr>
            <a:r>
              <a:rPr lang="ru-RU" sz="1100" b="1" spc="10" dirty="0" smtClean="0">
                <a:solidFill>
                  <a:srgbClr val="005392"/>
                </a:solidFill>
                <a:latin typeface="Myriad Pro" panose="020B0503030403020204" charset="0"/>
                <a:cs typeface="Trebuchet MS"/>
              </a:rPr>
              <a:t>Онежский МР</a:t>
            </a:r>
            <a:endParaRPr sz="1100" b="1" dirty="0">
              <a:solidFill>
                <a:srgbClr val="005392"/>
              </a:solidFill>
              <a:latin typeface="Myriad Pro" panose="020B0503030403020204" charset="0"/>
              <a:cs typeface="Trebuchet MS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4915" y="6500601"/>
            <a:ext cx="313482" cy="278651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6785535" y="6568929"/>
            <a:ext cx="50646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Myriad Pro" panose="020B0503030403020204" pitchFamily="34" charset="0"/>
              </a:rPr>
              <a:t>ПЛАНИРУЕМЫЕ ОБЪЕКТЫ В РАМКАХ 765 ПРИКАЗА МИНПРИРОДЫ РОССИИ</a:t>
            </a:r>
            <a:endParaRPr lang="ru-RU" sz="1000" b="1" dirty="0">
              <a:solidFill>
                <a:srgbClr val="C00000"/>
              </a:solidFill>
              <a:latin typeface="Myriad Pro" panose="020B0503030403020204" pitchFamily="34" charset="0"/>
            </a:endParaRPr>
          </a:p>
        </p:txBody>
      </p:sp>
      <p:sp>
        <p:nvSpPr>
          <p:cNvPr id="35" name="object 13"/>
          <p:cNvSpPr txBox="1"/>
          <p:nvPr/>
        </p:nvSpPr>
        <p:spPr>
          <a:xfrm>
            <a:off x="4433538" y="2134750"/>
            <a:ext cx="1322144" cy="36035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70"/>
              </a:spcBef>
            </a:pPr>
            <a:r>
              <a:rPr lang="ru-RU" sz="1100" b="1" spc="10" dirty="0">
                <a:solidFill>
                  <a:srgbClr val="F55B05"/>
                </a:solidFill>
                <a:latin typeface="Myriad Pro" panose="020B0503030403020204" charset="0"/>
                <a:cs typeface="Trebuchet MS"/>
              </a:rPr>
              <a:t>с</a:t>
            </a:r>
            <a:r>
              <a:rPr lang="ru-RU" sz="1100" b="1" spc="10" dirty="0" smtClean="0">
                <a:solidFill>
                  <a:srgbClr val="F55B05"/>
                </a:solidFill>
                <a:latin typeface="Myriad Pro" panose="020B0503030403020204" charset="0"/>
                <a:cs typeface="Trebuchet MS"/>
              </a:rPr>
              <a:t>. Койнас</a:t>
            </a:r>
          </a:p>
          <a:p>
            <a:pPr marL="12700" algn="ctr">
              <a:lnSpc>
                <a:spcPct val="100000"/>
              </a:lnSpc>
              <a:spcBef>
                <a:spcPts val="70"/>
              </a:spcBef>
            </a:pPr>
            <a:r>
              <a:rPr lang="ru-RU" sz="1100" b="1" spc="10" dirty="0" smtClean="0">
                <a:solidFill>
                  <a:srgbClr val="F55B05"/>
                </a:solidFill>
                <a:latin typeface="Myriad Pro" panose="020B0503030403020204" charset="0"/>
                <a:cs typeface="Trebuchet MS"/>
              </a:rPr>
              <a:t>Лешуконский МО</a:t>
            </a:r>
            <a:endParaRPr sz="1100" b="1" dirty="0">
              <a:solidFill>
                <a:srgbClr val="F55B05"/>
              </a:solidFill>
              <a:latin typeface="Myriad Pro" panose="020B0503030403020204" charset="0"/>
              <a:cs typeface="Trebuchet MS"/>
            </a:endParaRPr>
          </a:p>
        </p:txBody>
      </p:sp>
      <p:sp>
        <p:nvSpPr>
          <p:cNvPr id="36" name="object 13"/>
          <p:cNvSpPr txBox="1"/>
          <p:nvPr/>
        </p:nvSpPr>
        <p:spPr>
          <a:xfrm>
            <a:off x="3014319" y="1673241"/>
            <a:ext cx="1322144" cy="178254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70"/>
              </a:spcBef>
            </a:pPr>
            <a:r>
              <a:rPr lang="ru-RU" sz="1100" b="1" spc="10" dirty="0" smtClean="0">
                <a:solidFill>
                  <a:srgbClr val="F55B05"/>
                </a:solidFill>
                <a:latin typeface="Myriad Pro" panose="020B0503030403020204" charset="0"/>
                <a:cs typeface="Trebuchet MS"/>
              </a:rPr>
              <a:t>Мезень</a:t>
            </a:r>
            <a:endParaRPr sz="1100" b="1" dirty="0">
              <a:solidFill>
                <a:srgbClr val="F55B05"/>
              </a:solidFill>
              <a:latin typeface="Myriad Pro" panose="020B0503030403020204" charset="0"/>
              <a:cs typeface="Trebuchet M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787808" y="64567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89E884"/>
                </a:solidFill>
              </a:rPr>
              <a:t>4</a:t>
            </a:r>
            <a:endParaRPr lang="ru-RU" b="1" dirty="0">
              <a:solidFill>
                <a:srgbClr val="89E884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530034" y="5471310"/>
            <a:ext cx="53904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РАЗРАБОТКА ПСД И ПОСЛЕДУЮЩАЯ РЕКУЛЬТИВАЦИЯ ОБЪЕКТОВ</a:t>
            </a:r>
            <a:b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В РАМКАХ ФЕДЕРАЛЬНОГО ПРОЕКТА «ГЕНЕРАЛЬНАЯ УБОРКА»</a:t>
            </a:r>
          </a:p>
        </p:txBody>
      </p:sp>
    </p:spTree>
    <p:extLst>
      <p:ext uri="{BB962C8B-B14F-4D97-AF65-F5344CB8AC3E}">
        <p14:creationId xmlns:p14="http://schemas.microsoft.com/office/powerpoint/2010/main" xmlns="" val="1676605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158634BF-E99C-4424-B5BE-1E6770423EBA}"/>
              </a:ext>
            </a:extLst>
          </p:cNvPr>
          <p:cNvSpPr/>
          <p:nvPr/>
        </p:nvSpPr>
        <p:spPr>
          <a:xfrm>
            <a:off x="0" y="531510"/>
            <a:ext cx="12192000" cy="632649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68F5F078-29D8-493B-B591-83842896043D}"/>
              </a:ext>
            </a:extLst>
          </p:cNvPr>
          <p:cNvGrpSpPr/>
          <p:nvPr/>
        </p:nvGrpSpPr>
        <p:grpSpPr>
          <a:xfrm>
            <a:off x="0" y="0"/>
            <a:ext cx="12192000" cy="535298"/>
            <a:chOff x="0" y="0"/>
            <a:chExt cx="12192000" cy="535298"/>
          </a:xfrm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8096F135-8D49-465C-A0C5-C049C73DBBD0}"/>
                </a:ext>
              </a:extLst>
            </p:cNvPr>
            <p:cNvSpPr/>
            <p:nvPr/>
          </p:nvSpPr>
          <p:spPr>
            <a:xfrm>
              <a:off x="0" y="0"/>
              <a:ext cx="12192000" cy="531510"/>
            </a:xfrm>
            <a:prstGeom prst="rect">
              <a:avLst/>
            </a:prstGeom>
            <a:solidFill>
              <a:srgbClr val="007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ВНЕДРЕНИЕ РАЗДЕЛЬНОГО СБОРА ОТХОДОВ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xmlns="" id="{7DCD9D48-9A18-40CF-90B0-F8E10EEAE028}"/>
                </a:ext>
              </a:extLst>
            </p:cNvPr>
            <p:cNvSpPr/>
            <p:nvPr/>
          </p:nvSpPr>
          <p:spPr>
            <a:xfrm>
              <a:off x="9899563" y="135188"/>
              <a:ext cx="15067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АРХАНГЕЛЬСКАЯ</a:t>
              </a:r>
              <a:b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ОБЛАСТЬ</a:t>
              </a:r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E0B2BCE4-3074-4B9A-84F2-173BB6D74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1574972" y="22084"/>
              <a:ext cx="425672" cy="475313"/>
            </a:xfrm>
            <a:prstGeom prst="rect">
              <a:avLst/>
            </a:prstGeom>
          </p:spPr>
        </p:pic>
      </p:grpSp>
      <p:sp>
        <p:nvSpPr>
          <p:cNvPr id="14" name="Подзаголовок 2"/>
          <p:cNvSpPr txBox="1">
            <a:spLocks/>
          </p:cNvSpPr>
          <p:nvPr/>
        </p:nvSpPr>
        <p:spPr>
          <a:xfrm>
            <a:off x="145030" y="1032045"/>
            <a:ext cx="14041755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endParaRPr lang="ru-RU" dirty="0">
              <a:solidFill>
                <a:schemeClr val="tx1"/>
              </a:solidFill>
              <a:latin typeface="Myriad Pro Cond" panose="020B0506030403020204" pitchFamily="34" charset="0"/>
            </a:endParaRPr>
          </a:p>
        </p:txBody>
      </p:sp>
      <p:sp>
        <p:nvSpPr>
          <p:cNvPr id="48" name="Подзаголовок 2"/>
          <p:cNvSpPr txBox="1">
            <a:spLocks/>
          </p:cNvSpPr>
          <p:nvPr/>
        </p:nvSpPr>
        <p:spPr>
          <a:xfrm>
            <a:off x="1099800" y="623643"/>
            <a:ext cx="10982793" cy="5860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500 ТЫС. ТОНН ТКО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  <a:t>ЕЖЕГОДНО ОБРАЗУЕТСЯ В АРХАНГЕЛЬСКОЙ ОБЛАСТИ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26" y="424674"/>
            <a:ext cx="1039974" cy="1039974"/>
          </a:xfrm>
          <a:prstGeom prst="rect">
            <a:avLst/>
          </a:prstGeom>
        </p:spPr>
      </p:pic>
      <p:sp>
        <p:nvSpPr>
          <p:cNvPr id="51" name="Подзаголовок 2"/>
          <p:cNvSpPr txBox="1">
            <a:spLocks/>
          </p:cNvSpPr>
          <p:nvPr/>
        </p:nvSpPr>
        <p:spPr>
          <a:xfrm>
            <a:off x="1159626" y="987319"/>
            <a:ext cx="10798329" cy="3877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076129"/>
                </a:solidFill>
                <a:latin typeface="Myriad Pro Cond" panose="020B0506030403020204" pitchFamily="34" charset="0"/>
              </a:rPr>
              <a:t>5,5 % ОТХОДОВ, КОТОРЫЕ ОБРАЗОВАЛИСЬ В 2022 Г. НАПРАВЛЕНЫ НА ОБРАБОТКУ (СОРТИРОВКУ)</a:t>
            </a:r>
            <a:endParaRPr lang="ru-RU" sz="2000" dirty="0">
              <a:solidFill>
                <a:srgbClr val="076129"/>
              </a:solidFill>
              <a:latin typeface="Myriad Pro Cond" panose="020B0506030403020204" pitchFamily="34" charset="0"/>
            </a:endParaRPr>
          </a:p>
        </p:txBody>
      </p:sp>
      <p:sp>
        <p:nvSpPr>
          <p:cNvPr id="55" name="Подзаголовок 2"/>
          <p:cNvSpPr txBox="1">
            <a:spLocks/>
          </p:cNvSpPr>
          <p:nvPr/>
        </p:nvSpPr>
        <p:spPr>
          <a:xfrm>
            <a:off x="279039" y="3572029"/>
            <a:ext cx="3775513" cy="728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37808F"/>
                </a:solidFill>
              </a:rPr>
              <a:t>ПИЛОТНЫЕ </a:t>
            </a:r>
            <a:r>
              <a:rPr lang="ru-RU" sz="1600" b="1" dirty="0" smtClean="0">
                <a:solidFill>
                  <a:srgbClr val="37808F"/>
                </a:solidFill>
              </a:rPr>
              <a:t>ГОРОДА: 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АРХАНГЕЛЬСК</a:t>
            </a:r>
            <a:r>
              <a:rPr lang="ru-RU" sz="1600" b="1" dirty="0">
                <a:solidFill>
                  <a:schemeClr val="bg1">
                    <a:lumMod val="50000"/>
                  </a:schemeClr>
                </a:solidFill>
              </a:rPr>
              <a:t>, СЕВЕРОДВИНСК, ПРИМОРСКИЙ РАЙОН</a:t>
            </a: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Подзаголовок 2"/>
          <p:cNvSpPr txBox="1">
            <a:spLocks/>
          </p:cNvSpPr>
          <p:nvPr/>
        </p:nvSpPr>
        <p:spPr>
          <a:xfrm>
            <a:off x="213812" y="1580710"/>
            <a:ext cx="3210922" cy="1102470"/>
          </a:xfrm>
          <a:prstGeom prst="rect">
            <a:avLst/>
          </a:prstGeom>
          <a:solidFill>
            <a:srgbClr val="FE732C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Myriad Pro Cond" panose="020B0506030403020204" pitchFamily="34" charset="0"/>
              </a:rPr>
              <a:t>ЭТО ОТХОДЫ, КОТОРЫЕ БЫЛИ ПОЛОЖЕНЫ В КОНТЕЙНЕРЫ</a:t>
            </a:r>
            <a:br>
              <a:rPr lang="ru-RU" sz="1800" b="1" dirty="0" smtClean="0">
                <a:solidFill>
                  <a:schemeClr val="bg1"/>
                </a:solidFill>
                <a:latin typeface="Myriad Pro Cond" panose="020B0506030403020204" pitchFamily="34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Myriad Pro Cond" panose="020B0506030403020204" pitchFamily="34" charset="0"/>
              </a:rPr>
              <a:t>ДЛЯ РАЗДЕЛЬНОГО СБОРА </a:t>
            </a:r>
            <a:br>
              <a:rPr lang="ru-RU" sz="1800" b="1" dirty="0" smtClean="0">
                <a:solidFill>
                  <a:schemeClr val="bg1"/>
                </a:solidFill>
                <a:latin typeface="Myriad Pro Cond" panose="020B0506030403020204" pitchFamily="34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Myriad Pro Cond" panose="020B0506030403020204" pitchFamily="34" charset="0"/>
              </a:rPr>
              <a:t>(«СИНИЕ» КОНТЕЙНЕРЫ)</a:t>
            </a:r>
            <a:endParaRPr lang="ru-RU" sz="1800" dirty="0">
              <a:solidFill>
                <a:schemeClr val="bg1"/>
              </a:solidFill>
              <a:latin typeface="Myriad Pro Cond" panose="020B0506030403020204" pitchFamily="34" charset="0"/>
            </a:endParaRPr>
          </a:p>
        </p:txBody>
      </p:sp>
      <p:grpSp>
        <p:nvGrpSpPr>
          <p:cNvPr id="57" name="Группа 56"/>
          <p:cNvGrpSpPr/>
          <p:nvPr/>
        </p:nvGrpSpPr>
        <p:grpSpPr>
          <a:xfrm>
            <a:off x="4001549" y="2273417"/>
            <a:ext cx="8105266" cy="4367986"/>
            <a:chOff x="-30687" y="3351207"/>
            <a:chExt cx="6426000" cy="3235847"/>
          </a:xfrm>
        </p:grpSpPr>
        <p:grpSp>
          <p:nvGrpSpPr>
            <p:cNvPr id="58" name="Группа 57"/>
            <p:cNvGrpSpPr/>
            <p:nvPr/>
          </p:nvGrpSpPr>
          <p:grpSpPr>
            <a:xfrm>
              <a:off x="-30687" y="3351207"/>
              <a:ext cx="6426000" cy="2975324"/>
              <a:chOff x="3938835" y="3507412"/>
              <a:chExt cx="7479936" cy="3161894"/>
            </a:xfrm>
          </p:grpSpPr>
          <p:pic>
            <p:nvPicPr>
              <p:cNvPr id="61" name="Рисунок 6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b="44393"/>
              <a:stretch/>
            </p:blipFill>
            <p:spPr>
              <a:xfrm>
                <a:off x="4376354" y="3507412"/>
                <a:ext cx="7002017" cy="1871100"/>
              </a:xfrm>
              <a:prstGeom prst="rect">
                <a:avLst/>
              </a:prstGeom>
            </p:spPr>
          </p:pic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A86D83D8-471B-4189-8B88-CB8A2249BE52}"/>
                  </a:ext>
                </a:extLst>
              </p:cNvPr>
              <p:cNvSpPr txBox="1"/>
              <p:nvPr/>
            </p:nvSpPr>
            <p:spPr>
              <a:xfrm>
                <a:off x="3938835" y="5655371"/>
                <a:ext cx="1918533" cy="10139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400" dirty="0">
                    <a:solidFill>
                      <a:srgbClr val="088214"/>
                    </a:solidFill>
                    <a:latin typeface="Bebas Neue Bold" panose="020B0606020202050201" pitchFamily="34" charset="-52"/>
                  </a:rPr>
                  <a:t>Идет на</a:t>
                </a:r>
              </a:p>
              <a:p>
                <a:pPr algn="r"/>
                <a:r>
                  <a:rPr lang="ru-RU" sz="1400" dirty="0">
                    <a:solidFill>
                      <a:srgbClr val="088214"/>
                    </a:solidFill>
                    <a:latin typeface="Bebas Neue Bold" panose="020B0606020202050201" pitchFamily="34" charset="-52"/>
                  </a:rPr>
                  <a:t>сортировку,</a:t>
                </a:r>
              </a:p>
              <a:p>
                <a:pPr algn="r"/>
                <a:r>
                  <a:rPr lang="ru-RU" sz="1400" dirty="0">
                    <a:solidFill>
                      <a:srgbClr val="088214"/>
                    </a:solidFill>
                    <a:latin typeface="Bebas Neue Bold" panose="020B0606020202050201" pitchFamily="34" charset="-52"/>
                  </a:rPr>
                  <a:t>компостирование</a:t>
                </a:r>
              </a:p>
              <a:p>
                <a:pPr algn="r"/>
                <a:r>
                  <a:rPr lang="ru-RU" sz="1400" dirty="0">
                    <a:solidFill>
                      <a:srgbClr val="088214"/>
                    </a:solidFill>
                    <a:latin typeface="Bebas Neue Bold" panose="020B0606020202050201" pitchFamily="34" charset="-52"/>
                  </a:rPr>
                  <a:t>и обезжиривание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xmlns="" id="{4AF87A37-7FFE-425B-8E59-A34A2368C508}"/>
                  </a:ext>
                </a:extLst>
              </p:cNvPr>
              <p:cNvSpPr txBox="1"/>
              <p:nvPr/>
            </p:nvSpPr>
            <p:spPr>
              <a:xfrm>
                <a:off x="9707280" y="5572409"/>
                <a:ext cx="1711491" cy="10139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>
                    <a:solidFill>
                      <a:srgbClr val="0070C0"/>
                    </a:solidFill>
                    <a:latin typeface="Bebas Neue Bold" panose="020B0606020202050201" pitchFamily="34" charset="-52"/>
                  </a:rPr>
                  <a:t>Идет на</a:t>
                </a:r>
              </a:p>
              <a:p>
                <a:r>
                  <a:rPr lang="ru-RU" sz="1400" dirty="0">
                    <a:solidFill>
                      <a:srgbClr val="0070C0"/>
                    </a:solidFill>
                    <a:latin typeface="Bebas Neue Bold" panose="020B0606020202050201" pitchFamily="34" charset="-52"/>
                  </a:rPr>
                  <a:t>переработку</a:t>
                </a:r>
              </a:p>
              <a:p>
                <a:r>
                  <a:rPr lang="ru-RU" sz="1400" dirty="0">
                    <a:solidFill>
                      <a:srgbClr val="0070C0"/>
                    </a:solidFill>
                    <a:latin typeface="Bebas Neue Bold" panose="020B0606020202050201" pitchFamily="34" charset="-52"/>
                  </a:rPr>
                  <a:t>и производство</a:t>
                </a:r>
              </a:p>
              <a:p>
                <a:r>
                  <a:rPr lang="ru-RU" sz="1400" dirty="0">
                    <a:solidFill>
                      <a:srgbClr val="0070C0"/>
                    </a:solidFill>
                    <a:latin typeface="Bebas Neue Bold" panose="020B0606020202050201" pitchFamily="34" charset="-52"/>
                  </a:rPr>
                  <a:t>новых товаров</a:t>
                </a:r>
              </a:p>
            </p:txBody>
          </p:sp>
        </p:grp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42237" y="4419351"/>
              <a:ext cx="3461676" cy="2167703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8145" y="4419351"/>
              <a:ext cx="3728185" cy="2167703"/>
            </a:xfrm>
            <a:prstGeom prst="rect">
              <a:avLst/>
            </a:prstGeom>
          </p:spPr>
        </p:pic>
      </p:grpSp>
      <p:sp>
        <p:nvSpPr>
          <p:cNvPr id="64" name="Подзаголовок 2"/>
          <p:cNvSpPr txBox="1">
            <a:spLocks/>
          </p:cNvSpPr>
          <p:nvPr/>
        </p:nvSpPr>
        <p:spPr>
          <a:xfrm>
            <a:off x="213812" y="3092919"/>
            <a:ext cx="1487692" cy="5860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36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1 692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sp>
        <p:nvSpPr>
          <p:cNvPr id="65" name="Подзаголовок 2"/>
          <p:cNvSpPr txBox="1">
            <a:spLocks/>
          </p:cNvSpPr>
          <p:nvPr/>
        </p:nvSpPr>
        <p:spPr>
          <a:xfrm>
            <a:off x="1371877" y="2896939"/>
            <a:ext cx="6150600" cy="5860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  <a:t>«СИНИХ» КОНТЕЙНЕРА</a:t>
            </a:r>
          </a:p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  <a:t>УСТАНОВЛЕНО В 2021 Г.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sp>
        <p:nvSpPr>
          <p:cNvPr id="66" name="Подзаголовок 2"/>
          <p:cNvSpPr txBox="1">
            <a:spLocks/>
          </p:cNvSpPr>
          <p:nvPr/>
        </p:nvSpPr>
        <p:spPr>
          <a:xfrm>
            <a:off x="228169" y="5684747"/>
            <a:ext cx="1487692" cy="5860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36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220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sp>
        <p:nvSpPr>
          <p:cNvPr id="67" name="Подзаголовок 2"/>
          <p:cNvSpPr txBox="1">
            <a:spLocks/>
          </p:cNvSpPr>
          <p:nvPr/>
        </p:nvSpPr>
        <p:spPr>
          <a:xfrm>
            <a:off x="1163948" y="5517664"/>
            <a:ext cx="6150600" cy="5860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  <a:t>«СИНИХ» КОНТЕЙНЕРОВ</a:t>
            </a:r>
          </a:p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  <a:t>ЗАПЛАНИРОВАНО</a:t>
            </a:r>
            <a:b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</a:b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  <a:t>УСТАНОВИТЬ В 2023 Г.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sp>
        <p:nvSpPr>
          <p:cNvPr id="68" name="Подзаголовок 2"/>
          <p:cNvSpPr txBox="1">
            <a:spLocks/>
          </p:cNvSpPr>
          <p:nvPr/>
        </p:nvSpPr>
        <p:spPr>
          <a:xfrm>
            <a:off x="302523" y="6336135"/>
            <a:ext cx="3775513" cy="728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600" b="1" dirty="0" smtClean="0">
                <a:solidFill>
                  <a:srgbClr val="37808F"/>
                </a:solidFill>
              </a:rPr>
              <a:t>Г. СЕВЕРОДВИНСК</a:t>
            </a: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787808" y="64567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89E884"/>
                </a:solidFill>
              </a:rPr>
              <a:t>5</a:t>
            </a:r>
            <a:endParaRPr lang="ru-RU" b="1" dirty="0">
              <a:solidFill>
                <a:srgbClr val="89E884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93365" y="4139259"/>
            <a:ext cx="53904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1140 КОНТЕЙНЕРОВ</a:t>
            </a:r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ЗА СЧЕТ СРЕДСТВ ФЕДЕРАЛЬНОГО БЮДЖЕТА</a:t>
            </a:r>
          </a:p>
          <a:p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552 КОНТЕЙНЕРА</a:t>
            </a:r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ЗА СЧЕТ СРЕДСТВ ВНЕБЮДЖЕТНЫХ ИСТОЧНИКОВ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942628" y="6334029"/>
            <a:ext cx="53904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(ВНЕБЮДЖЕТНЫЕ ИСТОЧНИКИ)</a:t>
            </a:r>
          </a:p>
        </p:txBody>
      </p:sp>
    </p:spTree>
    <p:extLst>
      <p:ext uri="{BB962C8B-B14F-4D97-AF65-F5344CB8AC3E}">
        <p14:creationId xmlns:p14="http://schemas.microsoft.com/office/powerpoint/2010/main" xmlns="" val="2162415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158634BF-E99C-4424-B5BE-1E6770423EBA}"/>
              </a:ext>
            </a:extLst>
          </p:cNvPr>
          <p:cNvSpPr/>
          <p:nvPr/>
        </p:nvSpPr>
        <p:spPr>
          <a:xfrm>
            <a:off x="0" y="531510"/>
            <a:ext cx="12192000" cy="632649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одзаголовок 2">
            <a:extLst>
              <a:ext uri="{FF2B5EF4-FFF2-40B4-BE49-F238E27FC236}">
                <a16:creationId xmlns:a16="http://schemas.microsoft.com/office/drawing/2014/main" xmlns="" id="{1C5AC06F-8F5E-4E88-B704-B34EBED8AB2D}"/>
              </a:ext>
            </a:extLst>
          </p:cNvPr>
          <p:cNvSpPr txBox="1">
            <a:spLocks/>
          </p:cNvSpPr>
          <p:nvPr/>
        </p:nvSpPr>
        <p:spPr>
          <a:xfrm>
            <a:off x="874925" y="8454963"/>
            <a:ext cx="10400752" cy="514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68F5F078-29D8-493B-B591-83842896043D}"/>
              </a:ext>
            </a:extLst>
          </p:cNvPr>
          <p:cNvGrpSpPr/>
          <p:nvPr/>
        </p:nvGrpSpPr>
        <p:grpSpPr>
          <a:xfrm>
            <a:off x="0" y="0"/>
            <a:ext cx="12192000" cy="535298"/>
            <a:chOff x="0" y="0"/>
            <a:chExt cx="12192000" cy="535298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xmlns="" id="{8096F135-8D49-465C-A0C5-C049C73DBBD0}"/>
                </a:ext>
              </a:extLst>
            </p:cNvPr>
            <p:cNvSpPr/>
            <p:nvPr/>
          </p:nvSpPr>
          <p:spPr>
            <a:xfrm>
              <a:off x="0" y="0"/>
              <a:ext cx="12192000" cy="531510"/>
            </a:xfrm>
            <a:prstGeom prst="rect">
              <a:avLst/>
            </a:prstGeom>
            <a:solidFill>
              <a:srgbClr val="007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СОЗДАНИЕ ПЛОЩАДОК И ПРИОБРЕТЕНИЕ КОНТЕЙНЕРОВ ДЛЯ НАКОПЛЕНИЯ ТКО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7DCD9D48-9A18-40CF-90B0-F8E10EEAE028}"/>
                </a:ext>
              </a:extLst>
            </p:cNvPr>
            <p:cNvSpPr/>
            <p:nvPr/>
          </p:nvSpPr>
          <p:spPr>
            <a:xfrm>
              <a:off x="9899563" y="135188"/>
              <a:ext cx="15067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АРХАНГЕЛЬСКАЯ</a:t>
              </a:r>
              <a:b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ОБЛАСТЬ</a:t>
              </a: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E0B2BCE4-3074-4B9A-84F2-173BB6D74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1574972" y="22084"/>
              <a:ext cx="425672" cy="475313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11787808" y="64567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89E884"/>
                </a:solidFill>
              </a:rPr>
              <a:t>6</a:t>
            </a:r>
            <a:endParaRPr lang="ru-RU" b="1" dirty="0">
              <a:solidFill>
                <a:srgbClr val="89E884"/>
              </a:solidFill>
            </a:endParaRP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278027" y="2422488"/>
            <a:ext cx="9629773" cy="3285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005426"/>
                </a:solidFill>
                <a:latin typeface="Myriad Pro Cond" panose="020B0506030403020204" pitchFamily="34" charset="0"/>
              </a:rPr>
              <a:t>В 2022 Г. СОЗДАНЫ КОНТЕЙНЕРНЫЕ ПЛОЩАДКИ И ПРИОБРЕТЕНЫ КОНТЕЙНЕРЫ</a:t>
            </a:r>
            <a:endParaRPr lang="ru-RU" sz="2400" dirty="0">
              <a:solidFill>
                <a:srgbClr val="005426"/>
              </a:solidFill>
              <a:latin typeface="Myriad Pro Cond" panose="020B0506030403020204" pitchFamily="34" charset="0"/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278028" y="3064108"/>
            <a:ext cx="8320362" cy="3285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 panose="020B0506030403020204" pitchFamily="34" charset="0"/>
              </a:rPr>
              <a:t>МЕЗЕНСКИЙ И ШЕНКУРСКИЙ МУНИЦИПАЛЬНЫЕ ОКРУГА АО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Myriad Pro Cond" panose="020B0506030403020204" pitchFamily="34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139544" y="893719"/>
            <a:ext cx="1842813" cy="1220238"/>
            <a:chOff x="3653112" y="1722987"/>
            <a:chExt cx="3556449" cy="2476722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653112" y="1732734"/>
              <a:ext cx="2466975" cy="2466975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42586" y="1722987"/>
              <a:ext cx="2466975" cy="2466975"/>
            </a:xfrm>
            <a:prstGeom prst="rect">
              <a:avLst/>
            </a:prstGeom>
          </p:spPr>
        </p:pic>
      </p:grpSp>
      <p:sp>
        <p:nvSpPr>
          <p:cNvPr id="30" name="Подзаголовок 2"/>
          <p:cNvSpPr txBox="1">
            <a:spLocks/>
          </p:cNvSpPr>
          <p:nvPr/>
        </p:nvSpPr>
        <p:spPr>
          <a:xfrm>
            <a:off x="269790" y="3367724"/>
            <a:ext cx="7510738" cy="3285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 panose="020B0506030403020204" pitchFamily="34" charset="0"/>
              </a:rPr>
              <a:t>УСТЬЯНСКИЙ, КОНОШСКИЙ, НЯНДОМСКИЙ МУНИЦИПАЛЬНЫЕ РАЙОНЫ АО 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Myriad Pro Cond" panose="020B0506030403020204" pitchFamily="34" charset="0"/>
            </a:endParaRPr>
          </a:p>
        </p:txBody>
      </p:sp>
      <p:sp>
        <p:nvSpPr>
          <p:cNvPr id="31" name="Подзаголовок 2"/>
          <p:cNvSpPr txBox="1">
            <a:spLocks/>
          </p:cNvSpPr>
          <p:nvPr/>
        </p:nvSpPr>
        <p:spPr>
          <a:xfrm>
            <a:off x="2218478" y="733579"/>
            <a:ext cx="2809873" cy="3285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005426"/>
                </a:solidFill>
                <a:latin typeface="Myriad Pro Cond" panose="020B0506030403020204" pitchFamily="34" charset="0"/>
              </a:rPr>
              <a:t>СЕГОДНЯ В РЕГИОНЕ:</a:t>
            </a:r>
            <a:endParaRPr lang="ru-RU" sz="2400" dirty="0">
              <a:solidFill>
                <a:srgbClr val="005426"/>
              </a:solidFill>
              <a:latin typeface="Myriad Pro Cond" panose="020B0506030403020204" pitchFamily="34" charset="0"/>
            </a:endParaRPr>
          </a:p>
        </p:txBody>
      </p:sp>
      <p:sp>
        <p:nvSpPr>
          <p:cNvPr id="33" name="Подзаголовок 2"/>
          <p:cNvSpPr txBox="1">
            <a:spLocks/>
          </p:cNvSpPr>
          <p:nvPr/>
        </p:nvSpPr>
        <p:spPr>
          <a:xfrm>
            <a:off x="2564467" y="1359795"/>
            <a:ext cx="1465436" cy="3285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F35415"/>
                </a:solidFill>
                <a:latin typeface="Myriad Pro Cond" panose="020B0506030403020204" pitchFamily="34" charset="0"/>
              </a:rPr>
              <a:t>11 854</a:t>
            </a:r>
            <a:endParaRPr lang="ru-RU" sz="2800" dirty="0">
              <a:solidFill>
                <a:srgbClr val="F35415"/>
              </a:solidFill>
              <a:latin typeface="Myriad Pro Cond" panose="020B0506030403020204" pitchFamily="34" charset="0"/>
            </a:endParaRPr>
          </a:p>
        </p:txBody>
      </p:sp>
      <p:sp>
        <p:nvSpPr>
          <p:cNvPr id="34" name="Подзаголовок 2"/>
          <p:cNvSpPr txBox="1">
            <a:spLocks/>
          </p:cNvSpPr>
          <p:nvPr/>
        </p:nvSpPr>
        <p:spPr>
          <a:xfrm>
            <a:off x="2556228" y="1863408"/>
            <a:ext cx="1351137" cy="3285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F35415"/>
                </a:solidFill>
                <a:latin typeface="Myriad Pro Cond" panose="020B0506030403020204" pitchFamily="34" charset="0"/>
              </a:rPr>
              <a:t>23 226</a:t>
            </a:r>
            <a:endParaRPr lang="ru-RU" sz="2800" dirty="0">
              <a:solidFill>
                <a:srgbClr val="F35415"/>
              </a:solidFill>
              <a:latin typeface="Myriad Pro Cond" panose="020B0506030403020204" pitchFamily="34" charset="0"/>
            </a:endParaRPr>
          </a:p>
        </p:txBody>
      </p:sp>
      <p:sp>
        <p:nvSpPr>
          <p:cNvPr id="37" name="Подзаголовок 2"/>
          <p:cNvSpPr txBox="1">
            <a:spLocks/>
          </p:cNvSpPr>
          <p:nvPr/>
        </p:nvSpPr>
        <p:spPr>
          <a:xfrm>
            <a:off x="3745967" y="1850446"/>
            <a:ext cx="2209990" cy="3285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 panose="020B0506030403020204" pitchFamily="34" charset="0"/>
              </a:rPr>
              <a:t>КОНТЕЙНЕРОВ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Myriad Pro Cond" panose="020B0506030403020204" pitchFamily="34" charset="0"/>
            </a:endParaRPr>
          </a:p>
        </p:txBody>
      </p:sp>
      <p:sp>
        <p:nvSpPr>
          <p:cNvPr id="38" name="Подзаголовок 2"/>
          <p:cNvSpPr txBox="1">
            <a:spLocks/>
          </p:cNvSpPr>
          <p:nvPr/>
        </p:nvSpPr>
        <p:spPr>
          <a:xfrm>
            <a:off x="3811869" y="1272691"/>
            <a:ext cx="2659176" cy="3285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 panose="020B0506030403020204" pitchFamily="34" charset="0"/>
              </a:rPr>
              <a:t>КОНТЕЙНЕРНЫХ ПЛОЩАДОК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Myriad Pro Cond" panose="020B0506030403020204" pitchFamily="34" charset="0"/>
            </a:endParaRPr>
          </a:p>
        </p:txBody>
      </p:sp>
      <p:graphicFrame>
        <p:nvGraphicFramePr>
          <p:cNvPr id="41" name="Таблица 40"/>
          <p:cNvGraphicFramePr>
            <a:graphicFrameLocks noGrp="1"/>
          </p:cNvGraphicFramePr>
          <p:nvPr>
            <p:extLst/>
          </p:nvPr>
        </p:nvGraphicFramePr>
        <p:xfrm>
          <a:off x="484131" y="4056670"/>
          <a:ext cx="11182339" cy="237271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5721179">
                  <a:extLst>
                    <a:ext uri="{9D8B030D-6E8A-4147-A177-3AD203B41FA5}">
                      <a16:colId xmlns:a16="http://schemas.microsoft.com/office/drawing/2014/main" xmlns="" val="2490122262"/>
                    </a:ext>
                  </a:extLst>
                </a:gridCol>
                <a:gridCol w="1784773">
                  <a:extLst>
                    <a:ext uri="{9D8B030D-6E8A-4147-A177-3AD203B41FA5}">
                      <a16:colId xmlns:a16="http://schemas.microsoft.com/office/drawing/2014/main" xmlns="" val="3409500533"/>
                    </a:ext>
                  </a:extLst>
                </a:gridCol>
                <a:gridCol w="3676387">
                  <a:extLst>
                    <a:ext uri="{9D8B030D-6E8A-4147-A177-3AD203B41FA5}">
                      <a16:colId xmlns:a16="http://schemas.microsoft.com/office/drawing/2014/main" xmlns="" val="4029573093"/>
                    </a:ext>
                  </a:extLst>
                </a:gridCol>
              </a:tblGrid>
              <a:tr h="768066">
                <a:tc>
                  <a:txBody>
                    <a:bodyPr/>
                    <a:lstStyle/>
                    <a:p>
                      <a:pPr algn="ctr"/>
                      <a:endParaRPr lang="ru-RU" sz="2000" b="0" i="0" dirty="0">
                        <a:solidFill>
                          <a:schemeClr val="tx1"/>
                        </a:solidFill>
                        <a:latin typeface="Myriad Pro" panose="020B050303040302020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Myriad Pro" panose="020B0503030403020204" charset="0"/>
                        </a:rPr>
                        <a:t>2022 год</a:t>
                      </a:r>
                      <a:endParaRPr lang="ru-RU" sz="2000" b="0" i="0" dirty="0">
                        <a:solidFill>
                          <a:schemeClr val="tx1"/>
                        </a:solidFill>
                        <a:latin typeface="Myriad Pro" panose="020B050303040302020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Myriad Pro" panose="020B0503030403020204" charset="0"/>
                        </a:rPr>
                        <a:t>Запланировано</a:t>
                      </a:r>
                      <a:r>
                        <a:rPr lang="en-US" sz="2000" dirty="0" smtClean="0">
                          <a:latin typeface="Myriad Pro" panose="020B0503030403020204" charset="0"/>
                        </a:rPr>
                        <a:t/>
                      </a:r>
                      <a:br>
                        <a:rPr lang="en-US" sz="2000" dirty="0" smtClean="0">
                          <a:latin typeface="Myriad Pro" panose="020B0503030403020204" charset="0"/>
                        </a:rPr>
                      </a:br>
                      <a:r>
                        <a:rPr lang="ru-RU" sz="2000" dirty="0" smtClean="0">
                          <a:latin typeface="Myriad Pro" panose="020B0503030403020204" charset="0"/>
                        </a:rPr>
                        <a:t> на 2023 год</a:t>
                      </a:r>
                      <a:endParaRPr lang="ru-RU" sz="2000" b="0" i="0" dirty="0">
                        <a:solidFill>
                          <a:schemeClr val="tx1"/>
                        </a:solidFill>
                        <a:latin typeface="Myriad Pro" panose="020B050303040302020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63688897"/>
                  </a:ext>
                </a:extLst>
              </a:tr>
              <a:tr h="45180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Myriad Pro" panose="020B0503030403020204" charset="0"/>
                        </a:rPr>
                        <a:t>Размер финансирования (областная субсидия), тыс. руб.</a:t>
                      </a:r>
                      <a:endParaRPr lang="ru-RU" sz="2000" b="0" i="0" dirty="0">
                        <a:solidFill>
                          <a:srgbClr val="024644"/>
                        </a:solidFill>
                        <a:latin typeface="Myriad Pro" panose="020B050303040302020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Myriad Pro" panose="020B0503030403020204" charset="0"/>
                        </a:rPr>
                        <a:t>20 221,3</a:t>
                      </a:r>
                      <a:endParaRPr lang="ru-RU" sz="2000" b="1" i="0" dirty="0">
                        <a:solidFill>
                          <a:srgbClr val="024644"/>
                        </a:solidFill>
                        <a:latin typeface="Myriad Pro" panose="020B050303040302020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u="none" strike="noStrike" cap="none" normalizeH="0" dirty="0" smtClean="0">
                          <a:ln>
                            <a:noFill/>
                          </a:ln>
                          <a:effectLst/>
                          <a:latin typeface="Myriad Pro" panose="020B0503030403020204" charset="0"/>
                        </a:rPr>
                        <a:t>50 221,3 </a:t>
                      </a:r>
                      <a:endParaRPr lang="ru-RU" sz="2000" b="1" i="0" dirty="0">
                        <a:solidFill>
                          <a:srgbClr val="024644"/>
                        </a:solidFill>
                        <a:latin typeface="Myriad Pro" panose="020B050303040302020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6632123"/>
                  </a:ext>
                </a:extLst>
              </a:tr>
              <a:tr h="45180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Myriad Pro" panose="020B0503030403020204" charset="0"/>
                        </a:rPr>
                        <a:t>Количество оборудованных площадок, шт.</a:t>
                      </a:r>
                      <a:endParaRPr lang="ru-RU" sz="2000" b="0" i="0" dirty="0">
                        <a:solidFill>
                          <a:srgbClr val="024644"/>
                        </a:solidFill>
                        <a:latin typeface="Myriad Pro" panose="020B050303040302020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Myriad Pro" panose="020B0503030403020204" charset="0"/>
                        </a:rPr>
                        <a:t>139</a:t>
                      </a:r>
                      <a:endParaRPr lang="ru-RU" sz="2000" b="1" i="0" dirty="0">
                        <a:solidFill>
                          <a:srgbClr val="024644"/>
                        </a:solidFill>
                        <a:latin typeface="Myriad Pro" panose="020B050303040302020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Myriad Pro" panose="020B0503030403020204" charset="0"/>
                        </a:rPr>
                        <a:t>296</a:t>
                      </a:r>
                      <a:endParaRPr lang="ru-RU" sz="2000" b="1" i="0" dirty="0">
                        <a:solidFill>
                          <a:srgbClr val="024644"/>
                        </a:solidFill>
                        <a:latin typeface="Myriad Pro" panose="020B050303040302020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43293027"/>
                  </a:ext>
                </a:extLst>
              </a:tr>
              <a:tr h="4518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Myriad Pro" panose="020B0503030403020204" charset="0"/>
                        </a:rPr>
                        <a:t>Количество закупленных контейнеров, шт.</a:t>
                      </a:r>
                      <a:endParaRPr lang="ru-RU" sz="2000" b="0" i="0" dirty="0">
                        <a:solidFill>
                          <a:srgbClr val="024644"/>
                        </a:solidFill>
                        <a:latin typeface="Myriad Pro" panose="020B050303040302020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Myriad Pro" panose="020B0503030403020204" charset="0"/>
                        </a:rPr>
                        <a:t>344</a:t>
                      </a:r>
                      <a:endParaRPr lang="ru-RU" sz="2000" b="1" i="0" dirty="0">
                        <a:solidFill>
                          <a:srgbClr val="024644"/>
                        </a:solidFill>
                        <a:latin typeface="Myriad Pro" panose="020B050303040302020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Myriad Pro" panose="020B0503030403020204" charset="0"/>
                        </a:rPr>
                        <a:t>594</a:t>
                      </a:r>
                      <a:endParaRPr lang="ru-RU" sz="2000" b="1" i="0" dirty="0">
                        <a:solidFill>
                          <a:srgbClr val="024644"/>
                        </a:solidFill>
                        <a:latin typeface="Myriad Pro" panose="020B050303040302020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49323989"/>
                  </a:ext>
                </a:extLst>
              </a:tr>
            </a:tbl>
          </a:graphicData>
        </a:graphic>
      </p:graphicFrame>
      <p:pic>
        <p:nvPicPr>
          <p:cNvPr id="42" name="Рисунок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4363" y="1936275"/>
            <a:ext cx="3107949" cy="1729375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8004675" y="1054225"/>
            <a:ext cx="155923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FE732C"/>
                </a:solidFill>
                <a:latin typeface="Myriad Pro" panose="020B0503030403020204" pitchFamily="34" charset="0"/>
              </a:rPr>
              <a:t>ТЫС. КОНТЕЙНЕРОВ</a:t>
            </a:r>
            <a:endParaRPr lang="ru-RU" sz="1100" dirty="0">
              <a:solidFill>
                <a:srgbClr val="FE732C"/>
              </a:solidFill>
              <a:latin typeface="Myriad Pro" panose="020B0503030403020204" pitchFamily="34" charset="0"/>
            </a:endParaRPr>
          </a:p>
          <a:p>
            <a:r>
              <a:rPr lang="ru-RU" sz="1100" dirty="0">
                <a:latin typeface="Myriad Pro" panose="020B0503030403020204" pitchFamily="34" charset="0"/>
              </a:rPr>
              <a:t>ДЛЯ СМЕШАНЫХ </a:t>
            </a:r>
            <a:br>
              <a:rPr lang="ru-RU" sz="1100" dirty="0">
                <a:latin typeface="Myriad Pro" panose="020B0503030403020204" pitchFamily="34" charset="0"/>
              </a:rPr>
            </a:br>
            <a:r>
              <a:rPr lang="ru-RU" sz="1100" dirty="0">
                <a:latin typeface="Myriad Pro" panose="020B0503030403020204" pitchFamily="34" charset="0"/>
              </a:rPr>
              <a:t>ОТХОДОВ</a:t>
            </a:r>
          </a:p>
          <a:p>
            <a:r>
              <a:rPr lang="ru-RU" sz="1100" dirty="0">
                <a:latin typeface="Myriad Pro" panose="020B0503030403020204" pitchFamily="34" charset="0"/>
              </a:rPr>
              <a:t>УСТАНОВЛЕНО </a:t>
            </a:r>
            <a:br>
              <a:rPr lang="ru-RU" sz="1100" dirty="0">
                <a:latin typeface="Myriad Pro" panose="020B0503030403020204" pitchFamily="34" charset="0"/>
              </a:rPr>
            </a:br>
            <a:r>
              <a:rPr lang="ru-RU" sz="1100" dirty="0">
                <a:latin typeface="Myriad Pro" panose="020B0503030403020204" pitchFamily="34" charset="0"/>
              </a:rPr>
              <a:t>В 2020  - 2022 гг.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6627448" y="795394"/>
            <a:ext cx="105670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b="1" dirty="0">
                <a:solidFill>
                  <a:srgbClr val="FE732C"/>
                </a:solidFill>
                <a:latin typeface="Myriad Pro Cond" panose="020B0506030403020204" pitchFamily="34" charset="0"/>
              </a:rPr>
              <a:t>12</a:t>
            </a:r>
            <a:endParaRPr lang="ru-RU" sz="8800" dirty="0">
              <a:solidFill>
                <a:srgbClr val="FE73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8900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158634BF-E99C-4424-B5BE-1E6770423EBA}"/>
              </a:ext>
            </a:extLst>
          </p:cNvPr>
          <p:cNvSpPr/>
          <p:nvPr/>
        </p:nvSpPr>
        <p:spPr>
          <a:xfrm>
            <a:off x="-103464" y="531510"/>
            <a:ext cx="12192000" cy="632649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68F5F078-29D8-493B-B591-83842896043D}"/>
              </a:ext>
            </a:extLst>
          </p:cNvPr>
          <p:cNvGrpSpPr/>
          <p:nvPr/>
        </p:nvGrpSpPr>
        <p:grpSpPr>
          <a:xfrm>
            <a:off x="0" y="0"/>
            <a:ext cx="12192000" cy="535298"/>
            <a:chOff x="0" y="0"/>
            <a:chExt cx="12192000" cy="535298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xmlns="" id="{8096F135-8D49-465C-A0C5-C049C73DBBD0}"/>
                </a:ext>
              </a:extLst>
            </p:cNvPr>
            <p:cNvSpPr/>
            <p:nvPr/>
          </p:nvSpPr>
          <p:spPr>
            <a:xfrm>
              <a:off x="0" y="0"/>
              <a:ext cx="12192000" cy="531510"/>
            </a:xfrm>
            <a:prstGeom prst="rect">
              <a:avLst/>
            </a:prstGeom>
            <a:solidFill>
              <a:srgbClr val="007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АРХАНГЕЛЬСКИЙ МУСОРОСОРТИРОВОЧНЫЙ КОМПЛЕКС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xmlns="" id="{7DCD9D48-9A18-40CF-90B0-F8E10EEAE028}"/>
                </a:ext>
              </a:extLst>
            </p:cNvPr>
            <p:cNvSpPr/>
            <p:nvPr/>
          </p:nvSpPr>
          <p:spPr>
            <a:xfrm>
              <a:off x="9899563" y="135188"/>
              <a:ext cx="15067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АРХАНГЕЛЬСКАЯ</a:t>
              </a:r>
              <a:b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ОБЛАСТЬ</a:t>
              </a:r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xmlns="" id="{E0B2BCE4-3074-4B9A-84F2-173BB6D74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1574972" y="22084"/>
              <a:ext cx="425672" cy="475313"/>
            </a:xfrm>
            <a:prstGeom prst="rect">
              <a:avLst/>
            </a:prstGeom>
          </p:spPr>
        </p:pic>
      </p:grpSp>
      <p:sp>
        <p:nvSpPr>
          <p:cNvPr id="14" name="Подзаголовок 2"/>
          <p:cNvSpPr txBox="1">
            <a:spLocks/>
          </p:cNvSpPr>
          <p:nvPr/>
        </p:nvSpPr>
        <p:spPr>
          <a:xfrm>
            <a:off x="145030" y="1032045"/>
            <a:ext cx="14041755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endParaRPr lang="ru-RU" dirty="0">
              <a:solidFill>
                <a:schemeClr val="tx1"/>
              </a:solidFill>
              <a:latin typeface="Myriad Pro Cond" panose="020B0506030403020204" pitchFamily="34" charset="0"/>
            </a:endParaRP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271789" y="2144124"/>
            <a:ext cx="5336642" cy="324105"/>
          </a:xfrm>
          <a:prstGeom prst="rect">
            <a:avLst/>
          </a:prstGeom>
          <a:solidFill>
            <a:srgbClr val="FE732C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Myriad Pro Cond" panose="020B0506030403020204" pitchFamily="34" charset="0"/>
              </a:rPr>
              <a:t>АРХАНГЕЛЬСКИЙ МУСОРОСОРТИРОВОЧНЫЙ КОМПЛЕКС</a:t>
            </a:r>
            <a:endParaRPr lang="ru-RU" sz="1600" dirty="0">
              <a:solidFill>
                <a:schemeClr val="bg1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27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2" b="3812"/>
          <a:stretch/>
        </p:blipFill>
        <p:spPr bwMode="auto">
          <a:xfrm>
            <a:off x="271789" y="2468229"/>
            <a:ext cx="2647950" cy="173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111"/>
          <a:stretch/>
        </p:blipFill>
        <p:spPr bwMode="auto">
          <a:xfrm>
            <a:off x="3027156" y="2468229"/>
            <a:ext cx="2581275" cy="172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bject 15"/>
          <p:cNvSpPr txBox="1">
            <a:spLocks noChangeArrowheads="1"/>
          </p:cNvSpPr>
          <p:nvPr/>
        </p:nvSpPr>
        <p:spPr bwMode="auto">
          <a:xfrm>
            <a:off x="-397121" y="4424835"/>
            <a:ext cx="6754634" cy="2666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10098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2000"/>
              </a:lnSpc>
              <a:spcBef>
                <a:spcPts val="88"/>
              </a:spcBef>
              <a:buFontTx/>
              <a:buNone/>
              <a:defRPr/>
            </a:pPr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Arial" panose="020B0604020202020204" pitchFamily="34" charset="0"/>
              </a:rPr>
              <a:t>МОЩНОСТИ ПО ОБРАБОТКЕ ОТХОДОВ</a:t>
            </a:r>
            <a:r>
              <a:rPr lang="ru-RU" altLang="ru-RU" sz="1200" b="1" dirty="0" smtClean="0">
                <a:solidFill>
                  <a:srgbClr val="37808F"/>
                </a:solidFill>
                <a:latin typeface="Myriad Pro"/>
                <a:cs typeface="Arial" panose="020B0604020202020204" pitchFamily="34" charset="0"/>
              </a:rPr>
              <a:t> </a:t>
            </a:r>
            <a:r>
              <a:rPr lang="ru-RU" altLang="ru-RU" sz="1200" b="1" dirty="0">
                <a:solidFill>
                  <a:srgbClr val="FE732C"/>
                </a:solidFill>
                <a:latin typeface="Myriad Pro"/>
                <a:cs typeface="Arial" panose="020B0604020202020204" pitchFamily="34" charset="0"/>
              </a:rPr>
              <a:t>30</a:t>
            </a:r>
            <a:r>
              <a:rPr lang="ru-RU" altLang="ru-RU" sz="1200" b="1" dirty="0">
                <a:solidFill>
                  <a:srgbClr val="37808F"/>
                </a:solidFill>
                <a:latin typeface="Myriad Pro"/>
                <a:cs typeface="Arial" panose="020B0604020202020204" pitchFamily="34" charset="0"/>
              </a:rPr>
              <a:t> </a:t>
            </a:r>
            <a:r>
              <a:rPr lang="ru-RU" alt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Arial" panose="020B0604020202020204" pitchFamily="34" charset="0"/>
              </a:rPr>
              <a:t>ТЫС. ТОНН </a:t>
            </a:r>
            <a:r>
              <a:rPr lang="ru-RU" alt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Arial" panose="020B0604020202020204" pitchFamily="34" charset="0"/>
              </a:rPr>
              <a:t>ОТХОДОВ </a:t>
            </a:r>
            <a:r>
              <a:rPr lang="ru-RU" alt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Arial" panose="020B0604020202020204" pitchFamily="34" charset="0"/>
              </a:rPr>
              <a:t>В ГОД </a:t>
            </a:r>
          </a:p>
        </p:txBody>
      </p:sp>
      <p:sp>
        <p:nvSpPr>
          <p:cNvPr id="31" name="object 15"/>
          <p:cNvSpPr txBox="1">
            <a:spLocks noChangeArrowheads="1"/>
          </p:cNvSpPr>
          <p:nvPr/>
        </p:nvSpPr>
        <p:spPr bwMode="auto">
          <a:xfrm>
            <a:off x="1270064" y="4197885"/>
            <a:ext cx="3444073" cy="26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0098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ts val="2000"/>
              </a:lnSpc>
              <a:spcBef>
                <a:spcPts val="88"/>
              </a:spcBef>
            </a:pPr>
            <a:r>
              <a:rPr lang="ru-RU" alt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Arial" panose="020B0604020202020204" pitchFamily="34" charset="0"/>
              </a:rPr>
              <a:t>ЗАПУЩЕН В ДЕКАБРЕ 2021 г.</a:t>
            </a:r>
          </a:p>
        </p:txBody>
      </p:sp>
      <p:sp>
        <p:nvSpPr>
          <p:cNvPr id="32" name="Подзаголовок 2"/>
          <p:cNvSpPr txBox="1">
            <a:spLocks/>
          </p:cNvSpPr>
          <p:nvPr/>
        </p:nvSpPr>
        <p:spPr>
          <a:xfrm>
            <a:off x="192338" y="696996"/>
            <a:ext cx="10982793" cy="5860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36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5,5 % </a:t>
            </a:r>
            <a:r>
              <a:rPr lang="ru-RU" sz="28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ОТХОДОВ ПОСТУПИЛИ НА ОБРАБОТКУ </a:t>
            </a:r>
          </a:p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  <a:t>НА АРХАНГЕЛЬСКИЙ МУСОРОСОРТИРОВОЧНЫЙ КОМПЛЕКС (АМСК)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sp>
        <p:nvSpPr>
          <p:cNvPr id="33" name="Подзаголовок 2"/>
          <p:cNvSpPr txBox="1">
            <a:spLocks/>
          </p:cNvSpPr>
          <p:nvPr/>
        </p:nvSpPr>
        <p:spPr>
          <a:xfrm>
            <a:off x="183949" y="1420717"/>
            <a:ext cx="10798329" cy="3877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076129"/>
                </a:solidFill>
                <a:latin typeface="Myriad Pro Cond" panose="020B0506030403020204" pitchFamily="34" charset="0"/>
              </a:rPr>
              <a:t>ПРИ УСТАНОВЛЕННОМ ФЕДЕРАЛЬНОМ ПОКАЗАТЕЛЕ (НАЦПРОЕКТА «ЭКОЛОГИЯ») 3,7 %</a:t>
            </a:r>
            <a:endParaRPr lang="ru-RU" sz="2000" dirty="0">
              <a:solidFill>
                <a:srgbClr val="076129"/>
              </a:solidFill>
              <a:latin typeface="Myriad Pro Cond" panose="020B0506030403020204" pitchFamily="34" charset="0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509943" y="4691512"/>
            <a:ext cx="4015355" cy="1577747"/>
            <a:chOff x="288997" y="3359009"/>
            <a:chExt cx="4015355" cy="1577747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8997" y="3420092"/>
              <a:ext cx="1321063" cy="934767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21692" y="3359009"/>
              <a:ext cx="1577747" cy="1577747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25305" y="3981547"/>
              <a:ext cx="570520" cy="356653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42401" y="4005155"/>
              <a:ext cx="744111" cy="333045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60241" y="3960069"/>
              <a:ext cx="744111" cy="348679"/>
            </a:xfrm>
            <a:prstGeom prst="rect">
              <a:avLst/>
            </a:prstGeom>
          </p:spPr>
        </p:pic>
      </p:grpSp>
      <p:sp>
        <p:nvSpPr>
          <p:cNvPr id="40" name="Прямоугольник 39"/>
          <p:cNvSpPr/>
          <p:nvPr/>
        </p:nvSpPr>
        <p:spPr>
          <a:xfrm>
            <a:off x="286082" y="5704277"/>
            <a:ext cx="2395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Myriad Pro" panose="020B0503030403020204" pitchFamily="34" charset="0"/>
              </a:rPr>
              <a:t>РАЗДЕЛЬНО СОБИРАЕМЫЕ</a:t>
            </a:r>
            <a:br>
              <a:rPr lang="ru-RU" sz="1000" b="1" dirty="0" smtClean="0">
                <a:latin typeface="Myriad Pro" panose="020B0503030403020204" pitchFamily="34" charset="0"/>
              </a:rPr>
            </a:br>
            <a:r>
              <a:rPr lang="ru-RU" sz="1000" b="1" dirty="0" smtClean="0">
                <a:latin typeface="Myriad Pro" panose="020B0503030403020204" pitchFamily="34" charset="0"/>
              </a:rPr>
              <a:t>(СУХИЕ) ОТХОДЫ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286081" y="6078489"/>
            <a:ext cx="23951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F55B05"/>
                </a:solidFill>
                <a:latin typeface="Myriad Pro" panose="020B0503030403020204" pitchFamily="34" charset="0"/>
              </a:rPr>
              <a:t>ПЛАСТИК (ПЭТ БУТЫЛКИ), СТЕКЛО, БУМАГА, КАРТОН</a:t>
            </a:r>
          </a:p>
          <a:p>
            <a:r>
              <a:rPr lang="ru-RU" sz="1000" b="1" dirty="0" smtClean="0">
                <a:solidFill>
                  <a:srgbClr val="F55B05"/>
                </a:solidFill>
                <a:latin typeface="Myriad Pro" panose="020B0503030403020204" pitchFamily="34" charset="0"/>
              </a:rPr>
              <a:t>МЕТАЛЛ (ЖЕЛЕЗНЫЕ</a:t>
            </a:r>
            <a:br>
              <a:rPr lang="ru-RU" sz="1000" b="1" dirty="0" smtClean="0">
                <a:solidFill>
                  <a:srgbClr val="F55B05"/>
                </a:solidFill>
                <a:latin typeface="Myriad Pro" panose="020B0503030403020204" pitchFamily="34" charset="0"/>
              </a:rPr>
            </a:br>
            <a:r>
              <a:rPr lang="ru-RU" sz="1000" b="1" dirty="0" smtClean="0">
                <a:solidFill>
                  <a:srgbClr val="F55B05"/>
                </a:solidFill>
                <a:latin typeface="Myriad Pro" panose="020B0503030403020204" pitchFamily="34" charset="0"/>
              </a:rPr>
              <a:t>И АЛЮМИНИЕВЫЕ БАНКИ)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783029" y="6129957"/>
            <a:ext cx="13702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Myriad Pro" panose="020B0503030403020204" pitchFamily="34" charset="0"/>
              </a:rPr>
              <a:t>КОНТЕЙНЕРЫ</a:t>
            </a:r>
            <a:br>
              <a:rPr lang="ru-RU" sz="1000" b="1" dirty="0" smtClean="0">
                <a:latin typeface="Myriad Pro" panose="020B0503030403020204" pitchFamily="34" charset="0"/>
              </a:rPr>
            </a:br>
            <a:r>
              <a:rPr lang="ru-RU" sz="1000" b="1" dirty="0" smtClean="0">
                <a:latin typeface="Myriad Pro" panose="020B0503030403020204" pitchFamily="34" charset="0"/>
              </a:rPr>
              <a:t>ДЛЯ СУХИХ ОТХОДОВ</a:t>
            </a:r>
          </a:p>
        </p:txBody>
      </p:sp>
      <p:sp>
        <p:nvSpPr>
          <p:cNvPr id="43" name="Подзаголовок 2"/>
          <p:cNvSpPr txBox="1">
            <a:spLocks/>
          </p:cNvSpPr>
          <p:nvPr/>
        </p:nvSpPr>
        <p:spPr>
          <a:xfrm>
            <a:off x="5925968" y="1860671"/>
            <a:ext cx="6040553" cy="3431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076129"/>
                </a:solidFill>
                <a:latin typeface="Myriad Pro Cond" panose="020B0506030403020204" pitchFamily="34" charset="0"/>
              </a:rPr>
              <a:t>В 2022 Г. НАПРАВЛЕНО НА ПЕРЕРАБОТКУ БОЛЕЕ 15 % ОТХОДОВ, ПОСТУПИВШИХ НА АМСК – ЭТО 0,8 % ОТ ВСЕХ ОТХОДОВ АРХАНГЕЛЬСКОЙ ОБЛАСТИ</a:t>
            </a:r>
            <a:r>
              <a:rPr lang="ru-RU" b="1" dirty="0" smtClean="0">
                <a:solidFill>
                  <a:srgbClr val="FF0000"/>
                </a:solidFill>
                <a:latin typeface="Myriad Pro Cond" panose="020B0506030403020204" pitchFamily="34" charset="0"/>
              </a:rPr>
              <a:t> </a:t>
            </a:r>
            <a:r>
              <a:rPr lang="ru-RU" sz="14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(</a:t>
            </a:r>
            <a:r>
              <a:rPr lang="ru-RU" sz="1400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еще 0,3 % от всех отходов региона были на площадках накопления и обработаны в 2023 г.</a:t>
            </a:r>
            <a:r>
              <a:rPr lang="ru-RU" sz="14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)</a:t>
            </a:r>
            <a:endParaRPr lang="ru-RU" b="1" dirty="0">
              <a:solidFill>
                <a:srgbClr val="F55B05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93" b="31225"/>
          <a:stretch/>
        </p:blipFill>
        <p:spPr>
          <a:xfrm>
            <a:off x="4623694" y="4755673"/>
            <a:ext cx="2257397" cy="1542473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4299760" y="6362307"/>
            <a:ext cx="28511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Myriad Pro" panose="020B0503030403020204" pitchFamily="34" charset="0"/>
              </a:rPr>
              <a:t>ОБРАБОТКА (СОРТИРОВКА) ОТХОДОВ НА АМСК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30609" y="4487441"/>
            <a:ext cx="1621936" cy="1621936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50183" y="4606352"/>
            <a:ext cx="1816338" cy="1453071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10062859" y="5946808"/>
            <a:ext cx="21207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55B05"/>
                </a:solidFill>
                <a:latin typeface="Myriad Pro" panose="020B0503030403020204" pitchFamily="34" charset="0"/>
              </a:rPr>
              <a:t>ОТПРАВКА СУХИХ ОТХОДОВ НА ПЕРЕРАБОТКУ</a:t>
            </a: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2880" y="5290333"/>
            <a:ext cx="744111" cy="348679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74730" y="5289435"/>
            <a:ext cx="744111" cy="348679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53817">
            <a:off x="6982397" y="6254797"/>
            <a:ext cx="828918" cy="392836"/>
          </a:xfrm>
          <a:prstGeom prst="rect">
            <a:avLst/>
          </a:prstGeom>
        </p:spPr>
      </p:pic>
      <p:sp>
        <p:nvSpPr>
          <p:cNvPr id="73" name="Прямоугольник 72"/>
          <p:cNvSpPr/>
          <p:nvPr/>
        </p:nvSpPr>
        <p:spPr>
          <a:xfrm>
            <a:off x="7280290" y="6379665"/>
            <a:ext cx="36751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55B05"/>
                </a:solidFill>
                <a:latin typeface="Myriad Pro" panose="020B0503030403020204" pitchFamily="34" charset="0"/>
              </a:rPr>
              <a:t>«ХВОСТЫ» ОТ СОРТИРОВКИ НА ЗАХОРОНЕНИЕ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5902088" y="3037235"/>
            <a:ext cx="58042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Myriad Pro" panose="020B0503030403020204" pitchFamily="34" charset="0"/>
              </a:rPr>
              <a:t>1. Пластик (ПЭТ бутылки): </a:t>
            </a:r>
            <a:r>
              <a:rPr lang="ru-RU" sz="1000" b="1" dirty="0">
                <a:latin typeface="Myriad Pro" panose="020B0503030403020204" pitchFamily="34" charset="0"/>
              </a:rPr>
              <a:t>АО «</a:t>
            </a:r>
            <a:r>
              <a:rPr lang="ru-RU" sz="1000" b="1" dirty="0" err="1">
                <a:latin typeface="Myriad Pro" panose="020B0503030403020204" pitchFamily="34" charset="0"/>
              </a:rPr>
              <a:t>Комитекс</a:t>
            </a:r>
            <a:r>
              <a:rPr lang="ru-RU" sz="1000" b="1" dirty="0" smtClean="0">
                <a:latin typeface="Myriad Pro" panose="020B0503030403020204" pitchFamily="34" charset="0"/>
              </a:rPr>
              <a:t>» (</a:t>
            </a:r>
            <a:r>
              <a:rPr lang="ru-RU" sz="1000" b="1" dirty="0">
                <a:latin typeface="Myriad Pro" panose="020B0503030403020204" pitchFamily="34" charset="0"/>
              </a:rPr>
              <a:t>г. Сыктывкар</a:t>
            </a:r>
            <a:r>
              <a:rPr lang="ru-RU" sz="1000" b="1" dirty="0" smtClean="0">
                <a:latin typeface="Myriad Pro" panose="020B0503030403020204" pitchFamily="34" charset="0"/>
              </a:rPr>
              <a:t>)</a:t>
            </a:r>
            <a:endParaRPr lang="ru-RU" sz="1000" b="1" dirty="0">
              <a:latin typeface="Myriad Pro" panose="020B0503030403020204" pitchFamily="34" charset="0"/>
            </a:endParaRPr>
          </a:p>
          <a:p>
            <a:r>
              <a:rPr lang="ru-RU" sz="1000" b="1" dirty="0" smtClean="0">
                <a:latin typeface="Myriad Pro" panose="020B0503030403020204" pitchFamily="34" charset="0"/>
              </a:rPr>
              <a:t>2. Полиэтилен, ящики, канистры, флаконы, пленка: ИП </a:t>
            </a:r>
            <a:r>
              <a:rPr lang="ru-RU" sz="1000" b="1" dirty="0">
                <a:latin typeface="Myriad Pro" panose="020B0503030403020204" pitchFamily="34" charset="0"/>
              </a:rPr>
              <a:t>Евсеева Л.Н. (г. </a:t>
            </a:r>
            <a:r>
              <a:rPr lang="ru-RU" sz="1000" b="1" dirty="0" err="1">
                <a:latin typeface="Myriad Pro" panose="020B0503030403020204" pitchFamily="34" charset="0"/>
              </a:rPr>
              <a:t>Новодвинск</a:t>
            </a:r>
            <a:r>
              <a:rPr lang="ru-RU" sz="1000" b="1" dirty="0">
                <a:latin typeface="Myriad Pro" panose="020B0503030403020204" pitchFamily="34" charset="0"/>
              </a:rPr>
              <a:t>, производство </a:t>
            </a:r>
            <a:r>
              <a:rPr lang="ru-RU" sz="1000" b="1" dirty="0" smtClean="0">
                <a:latin typeface="Myriad Pro" panose="020B0503030403020204" pitchFamily="34" charset="0"/>
              </a:rPr>
              <a:t>гранул), </a:t>
            </a:r>
            <a:r>
              <a:rPr lang="ru-RU" sz="1000" b="1" dirty="0">
                <a:latin typeface="Myriad Pro" panose="020B0503030403020204" pitchFamily="34" charset="0"/>
              </a:rPr>
              <a:t>ООО «Втор-Пласт» (г. Санкт- Петербург</a:t>
            </a:r>
            <a:r>
              <a:rPr lang="ru-RU" sz="1000" b="1" dirty="0" smtClean="0">
                <a:latin typeface="Myriad Pro" panose="020B0503030403020204" pitchFamily="34" charset="0"/>
              </a:rPr>
              <a:t>)</a:t>
            </a:r>
            <a:endParaRPr lang="ru-RU" sz="1000" b="1" dirty="0">
              <a:latin typeface="Myriad Pro" panose="020B0503030403020204" pitchFamily="34" charset="0"/>
            </a:endParaRPr>
          </a:p>
          <a:p>
            <a:r>
              <a:rPr lang="ru-RU" sz="1000" b="1" dirty="0" smtClean="0">
                <a:latin typeface="Myriad Pro" panose="020B0503030403020204" pitchFamily="34" charset="0"/>
              </a:rPr>
              <a:t>3. </a:t>
            </a:r>
            <a:r>
              <a:rPr lang="ru-RU" sz="1000" b="1" dirty="0" err="1" smtClean="0">
                <a:latin typeface="Myriad Pro" panose="020B0503030403020204" pitchFamily="34" charset="0"/>
              </a:rPr>
              <a:t>Стеклобой</a:t>
            </a:r>
            <a:r>
              <a:rPr lang="ru-RU" sz="1000" b="1" dirty="0">
                <a:latin typeface="Myriad Pro" panose="020B0503030403020204" pitchFamily="34" charset="0"/>
              </a:rPr>
              <a:t>: ООО «</a:t>
            </a:r>
            <a:r>
              <a:rPr lang="ru-RU" sz="1000" b="1" dirty="0" err="1">
                <a:latin typeface="Myriad Pro" panose="020B0503030403020204" pitchFamily="34" charset="0"/>
              </a:rPr>
              <a:t>Чагодощенский</a:t>
            </a:r>
            <a:r>
              <a:rPr lang="ru-RU" sz="1000" b="1" dirty="0">
                <a:latin typeface="Myriad Pro" panose="020B0503030403020204" pitchFamily="34" charset="0"/>
              </a:rPr>
              <a:t> стекольный завод» (Вологодская обл.), ООО «Контакт» (г. Москва), ООО «ГРРЦ</a:t>
            </a:r>
            <a:r>
              <a:rPr lang="ru-RU" sz="1000" b="1" dirty="0" smtClean="0">
                <a:latin typeface="Myriad Pro" panose="020B0503030403020204" pitchFamily="34" charset="0"/>
              </a:rPr>
              <a:t>» (</a:t>
            </a:r>
            <a:r>
              <a:rPr lang="ru-RU" sz="1000" b="1" dirty="0">
                <a:latin typeface="Myriad Pro" panose="020B0503030403020204" pitchFamily="34" charset="0"/>
              </a:rPr>
              <a:t>г. Санкт- Петербург</a:t>
            </a:r>
            <a:r>
              <a:rPr lang="ru-RU" sz="1000" b="1" dirty="0" smtClean="0">
                <a:latin typeface="Myriad Pro" panose="020B0503030403020204" pitchFamily="34" charset="0"/>
              </a:rPr>
              <a:t>)</a:t>
            </a:r>
            <a:endParaRPr lang="ru-RU" sz="1000" b="1" dirty="0">
              <a:latin typeface="Myriad Pro" panose="020B0503030403020204" pitchFamily="34" charset="0"/>
            </a:endParaRPr>
          </a:p>
          <a:p>
            <a:r>
              <a:rPr lang="ru-RU" sz="1000" b="1" dirty="0" smtClean="0">
                <a:latin typeface="Myriad Pro" panose="020B0503030403020204" pitchFamily="34" charset="0"/>
              </a:rPr>
              <a:t>4. Картон </a:t>
            </a:r>
            <a:r>
              <a:rPr lang="ru-RU" sz="1000" b="1" dirty="0">
                <a:latin typeface="Myriad Pro" panose="020B0503030403020204" pitchFamily="34" charset="0"/>
              </a:rPr>
              <a:t>и другие виды макулатуры: ООО «</a:t>
            </a:r>
            <a:r>
              <a:rPr lang="ru-RU" sz="1000" b="1" dirty="0" err="1">
                <a:latin typeface="Myriad Pro" panose="020B0503030403020204" pitchFamily="34" charset="0"/>
              </a:rPr>
              <a:t>Нортолайн</a:t>
            </a:r>
            <a:r>
              <a:rPr lang="ru-RU" sz="1000" b="1" dirty="0">
                <a:latin typeface="Myriad Pro" panose="020B0503030403020204" pitchFamily="34" charset="0"/>
              </a:rPr>
              <a:t>» (г. Котлас), ООО «</a:t>
            </a:r>
            <a:r>
              <a:rPr lang="ru-RU" sz="1000" b="1" dirty="0" err="1">
                <a:latin typeface="Myriad Pro" panose="020B0503030403020204" pitchFamily="34" charset="0"/>
              </a:rPr>
              <a:t>Экосфера</a:t>
            </a:r>
            <a:r>
              <a:rPr lang="ru-RU" sz="1000" b="1" dirty="0" smtClean="0">
                <a:latin typeface="Myriad Pro" panose="020B0503030403020204" pitchFamily="34" charset="0"/>
              </a:rPr>
              <a:t>»</a:t>
            </a:r>
            <a:br>
              <a:rPr lang="ru-RU" sz="1000" b="1" dirty="0" smtClean="0">
                <a:latin typeface="Myriad Pro" panose="020B0503030403020204" pitchFamily="34" charset="0"/>
              </a:rPr>
            </a:br>
            <a:r>
              <a:rPr lang="ru-RU" sz="1000" b="1" dirty="0" smtClean="0">
                <a:latin typeface="Myriad Pro" panose="020B0503030403020204" pitchFamily="34" charset="0"/>
              </a:rPr>
              <a:t>(</a:t>
            </a:r>
            <a:r>
              <a:rPr lang="ru-RU" sz="1000" b="1" dirty="0">
                <a:latin typeface="Myriad Pro" panose="020B0503030403020204" pitchFamily="34" charset="0"/>
              </a:rPr>
              <a:t>г. Санкт- Петербург).</a:t>
            </a:r>
          </a:p>
          <a:p>
            <a:r>
              <a:rPr lang="ru-RU" sz="1000" b="1" dirty="0" smtClean="0">
                <a:latin typeface="Myriad Pro" panose="020B0503030403020204" pitchFamily="34" charset="0"/>
              </a:rPr>
              <a:t>5. Металлолом</a:t>
            </a:r>
            <a:r>
              <a:rPr lang="ru-RU" sz="1000" b="1" dirty="0">
                <a:latin typeface="Myriad Pro" panose="020B0503030403020204" pitchFamily="34" charset="0"/>
              </a:rPr>
              <a:t>: </a:t>
            </a:r>
            <a:r>
              <a:rPr lang="ru-RU" sz="1000" b="1" dirty="0" smtClean="0">
                <a:latin typeface="Myriad Pro" panose="020B0503030403020204" pitchFamily="34" charset="0"/>
              </a:rPr>
              <a:t>ОАО «</a:t>
            </a:r>
            <a:r>
              <a:rPr lang="ru-RU" sz="1000" b="1" dirty="0" err="1" smtClean="0">
                <a:latin typeface="Myriad Pro" panose="020B0503030403020204" pitchFamily="34" charset="0"/>
              </a:rPr>
              <a:t>Арктиквтормет</a:t>
            </a:r>
            <a:r>
              <a:rPr lang="ru-RU" sz="1000" b="1" dirty="0">
                <a:latin typeface="Myriad Pro" panose="020B0503030403020204" pitchFamily="34" charset="0"/>
              </a:rPr>
              <a:t>» (г. Архангельск</a:t>
            </a:r>
            <a:r>
              <a:rPr lang="ru-RU" sz="1000" b="1" dirty="0" smtClean="0">
                <a:latin typeface="Myriad Pro" panose="020B0503030403020204" pitchFamily="34" charset="0"/>
              </a:rPr>
              <a:t>), ООО </a:t>
            </a:r>
            <a:r>
              <a:rPr lang="ru-RU" sz="1000" b="1" dirty="0">
                <a:latin typeface="Myriad Pro" panose="020B0503030403020204" pitchFamily="34" charset="0"/>
              </a:rPr>
              <a:t>«Металл-</a:t>
            </a:r>
            <a:r>
              <a:rPr lang="ru-RU" sz="1000" b="1" dirty="0" err="1">
                <a:latin typeface="Myriad Pro" panose="020B0503030403020204" pitchFamily="34" charset="0"/>
              </a:rPr>
              <a:t>Трейдинг</a:t>
            </a:r>
            <a:r>
              <a:rPr lang="ru-RU" sz="1000" b="1" dirty="0" smtClean="0">
                <a:latin typeface="Myriad Pro" panose="020B0503030403020204" pitchFamily="34" charset="0"/>
              </a:rPr>
              <a:t>» (</a:t>
            </a:r>
            <a:r>
              <a:rPr lang="ru-RU" sz="1000" b="1" dirty="0">
                <a:latin typeface="Myriad Pro" panose="020B0503030403020204" pitchFamily="34" charset="0"/>
              </a:rPr>
              <a:t>г. Архангельск)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787808" y="64567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89E884"/>
                </a:solidFill>
              </a:rPr>
              <a:t>7</a:t>
            </a:r>
            <a:endParaRPr lang="ru-RU" b="1" dirty="0">
              <a:solidFill>
                <a:srgbClr val="89E8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4016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158634BF-E99C-4424-B5BE-1E6770423EBA}"/>
              </a:ext>
            </a:extLst>
          </p:cNvPr>
          <p:cNvSpPr/>
          <p:nvPr/>
        </p:nvSpPr>
        <p:spPr>
          <a:xfrm>
            <a:off x="0" y="531510"/>
            <a:ext cx="12192000" cy="632649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68F5F078-29D8-493B-B591-83842896043D}"/>
              </a:ext>
            </a:extLst>
          </p:cNvPr>
          <p:cNvGrpSpPr/>
          <p:nvPr/>
        </p:nvGrpSpPr>
        <p:grpSpPr>
          <a:xfrm>
            <a:off x="0" y="0"/>
            <a:ext cx="12192000" cy="535298"/>
            <a:chOff x="0" y="0"/>
            <a:chExt cx="12192000" cy="535298"/>
          </a:xfrm>
        </p:grpSpPr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xmlns="" id="{8096F135-8D49-465C-A0C5-C049C73DBBD0}"/>
                </a:ext>
              </a:extLst>
            </p:cNvPr>
            <p:cNvSpPr/>
            <p:nvPr/>
          </p:nvSpPr>
          <p:spPr>
            <a:xfrm>
              <a:off x="0" y="0"/>
              <a:ext cx="12192000" cy="531510"/>
            </a:xfrm>
            <a:prstGeom prst="rect">
              <a:avLst/>
            </a:prstGeom>
            <a:solidFill>
              <a:srgbClr val="007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ПРОЕКТ ПО РАЗДЕЛЬНОМУ СБОРУ ОТХОДОВ «ЭКОБАК29»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xmlns="" id="{7DCD9D48-9A18-40CF-90B0-F8E10EEAE028}"/>
                </a:ext>
              </a:extLst>
            </p:cNvPr>
            <p:cNvSpPr/>
            <p:nvPr/>
          </p:nvSpPr>
          <p:spPr>
            <a:xfrm>
              <a:off x="9899563" y="135188"/>
              <a:ext cx="15067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АРХАНГЕЛЬСКАЯ</a:t>
              </a:r>
              <a:b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ОБЛАСТЬ</a:t>
              </a:r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xmlns="" id="{E0B2BCE4-3074-4B9A-84F2-173BB6D74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1574972" y="22084"/>
              <a:ext cx="425672" cy="475313"/>
            </a:xfrm>
            <a:prstGeom prst="rect">
              <a:avLst/>
            </a:prstGeom>
          </p:spPr>
        </p:pic>
      </p:grpSp>
      <p:sp>
        <p:nvSpPr>
          <p:cNvPr id="14" name="Подзаголовок 2"/>
          <p:cNvSpPr txBox="1">
            <a:spLocks/>
          </p:cNvSpPr>
          <p:nvPr/>
        </p:nvSpPr>
        <p:spPr>
          <a:xfrm>
            <a:off x="145030" y="1032045"/>
            <a:ext cx="14041755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endParaRPr lang="ru-RU" dirty="0">
              <a:solidFill>
                <a:schemeClr val="tx1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48" name="Рисунок 47" descr="C:\Users\popova.ia\Desktop\Экобак 3000х2000 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938" y="897813"/>
            <a:ext cx="4240667" cy="2957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50" descr="C:\Users\popova.ia\Desktop\Экобак 500х250 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3713" y="2522813"/>
            <a:ext cx="1393486" cy="13322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Группа 2"/>
          <p:cNvGrpSpPr/>
          <p:nvPr/>
        </p:nvGrpSpPr>
        <p:grpSpPr>
          <a:xfrm>
            <a:off x="4466494" y="897813"/>
            <a:ext cx="3589062" cy="1614680"/>
            <a:chOff x="344227" y="4307073"/>
            <a:chExt cx="5312347" cy="2390021"/>
          </a:xfrm>
        </p:grpSpPr>
        <p:pic>
          <p:nvPicPr>
            <p:cNvPr id="50" name="Рисунок 49" descr="C:\Users\popova.ia\Desktop\Экобак 500х250.jp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27" y="4307073"/>
              <a:ext cx="5312347" cy="2376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Рисунок 64" descr="C:\Users\popova.ia\Desktop\900х300.jpg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1450" y="5923574"/>
              <a:ext cx="1670916" cy="7735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" name="Подзаголовок 2"/>
          <p:cNvSpPr txBox="1">
            <a:spLocks/>
          </p:cNvSpPr>
          <p:nvPr/>
        </p:nvSpPr>
        <p:spPr>
          <a:xfrm>
            <a:off x="8275272" y="1405983"/>
            <a:ext cx="3755787" cy="3877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70C0"/>
                </a:solidFill>
                <a:latin typeface="Myriad Pro Cond" panose="020B0506030403020204" pitchFamily="34" charset="0"/>
              </a:rPr>
              <a:t>ПУНКТЫ ПРИЕМА ВТОРСЫРЬЯ ОТ ЖИТЕЛЕЙ АРХАНГЕЛЬСКОЙ ОБЛАСТИ</a:t>
            </a:r>
            <a:endParaRPr lang="ru-RU" sz="2000" b="1" dirty="0">
              <a:solidFill>
                <a:srgbClr val="0070C0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483" y="3929677"/>
            <a:ext cx="804105" cy="804105"/>
          </a:xfrm>
          <a:prstGeom prst="rect">
            <a:avLst/>
          </a:prstGeom>
        </p:spPr>
      </p:pic>
      <p:sp>
        <p:nvSpPr>
          <p:cNvPr id="75" name="Прямоугольник 74"/>
          <p:cNvSpPr/>
          <p:nvPr/>
        </p:nvSpPr>
        <p:spPr>
          <a:xfrm>
            <a:off x="1299325" y="4096961"/>
            <a:ext cx="10406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E732C"/>
                </a:solidFill>
                <a:latin typeface="Myriad Pro" panose="020B0503030403020204" charset="0"/>
              </a:rPr>
              <a:t>300</a:t>
            </a:r>
            <a:endParaRPr lang="ru-RU" sz="4000" dirty="0">
              <a:solidFill>
                <a:srgbClr val="FE732C"/>
              </a:solidFill>
              <a:latin typeface="Myriad Pro" panose="020B050303040302020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2415495" y="4095900"/>
            <a:ext cx="4799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Myriad Pro" panose="020B0503030403020204" charset="0"/>
                <a:cs typeface="Arial" panose="020B0604020202020204" pitchFamily="34" charset="0"/>
              </a:rPr>
              <a:t>ТОНН </a:t>
            </a:r>
            <a:r>
              <a:rPr lang="ru-RU" sz="1200" b="1" dirty="0" smtClean="0">
                <a:solidFill>
                  <a:srgbClr val="F55B05"/>
                </a:solidFill>
                <a:latin typeface="Myriad Pro" panose="020B0503030403020204" charset="0"/>
                <a:cs typeface="Arial" panose="020B0604020202020204" pitchFamily="34" charset="0"/>
              </a:rPr>
              <a:t>ИЗНОШЕННЫХ ПОКРЫШЕК</a:t>
            </a:r>
          </a:p>
          <a:p>
            <a:r>
              <a:rPr lang="ru-RU" sz="1200" b="1" dirty="0" smtClean="0">
                <a:latin typeface="Myriad Pro" panose="020B0503030403020204" charset="0"/>
                <a:cs typeface="Arial" panose="020B0604020202020204" pitchFamily="34" charset="0"/>
              </a:rPr>
              <a:t>НАПРАВЛЕНО НА ПЕРЕРАБОТКУ В 2022 Г.</a:t>
            </a:r>
          </a:p>
          <a:p>
            <a:r>
              <a:rPr lang="ru-RU" sz="1200" dirty="0" smtClean="0">
                <a:latin typeface="Myriad Pro" panose="020B0503030403020204" charset="0"/>
                <a:cs typeface="Arial" panose="020B0604020202020204" pitchFamily="34" charset="0"/>
              </a:rPr>
              <a:t>В РАМКАХ СОГЛАШЕНИЯ С ДМИТРОВСКИМ ЗАВОДОМ РТИ</a:t>
            </a:r>
            <a:endParaRPr lang="ru-RU" sz="1200" dirty="0">
              <a:latin typeface="Myriad Pro" panose="020B0503030403020204" charset="0"/>
              <a:cs typeface="Arial" panose="020B0604020202020204" pitchFamily="34" charset="0"/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870" y="5212165"/>
            <a:ext cx="720935" cy="756080"/>
          </a:xfrm>
          <a:prstGeom prst="rect">
            <a:avLst/>
          </a:prstGeom>
        </p:spPr>
      </p:pic>
      <p:sp>
        <p:nvSpPr>
          <p:cNvPr id="78" name="Прямоугольник 77"/>
          <p:cNvSpPr/>
          <p:nvPr/>
        </p:nvSpPr>
        <p:spPr>
          <a:xfrm>
            <a:off x="1187901" y="5091064"/>
            <a:ext cx="11737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E732C"/>
                </a:solidFill>
                <a:latin typeface="Myriad Pro" panose="020B0503030403020204" charset="0"/>
              </a:rPr>
              <a:t>14,5</a:t>
            </a:r>
            <a:endParaRPr lang="ru-RU" sz="4000" dirty="0">
              <a:solidFill>
                <a:srgbClr val="FE732C"/>
              </a:solidFill>
              <a:latin typeface="Myriad Pro" panose="020B050303040302020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2298050" y="5230790"/>
            <a:ext cx="47991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Myriad Pro" panose="020B0503030403020204" charset="0"/>
                <a:cs typeface="Arial" panose="020B0604020202020204" pitchFamily="34" charset="0"/>
              </a:rPr>
              <a:t>ТОНН </a:t>
            </a:r>
            <a:r>
              <a:rPr lang="ru-RU" sz="1200" b="1" dirty="0" smtClean="0">
                <a:solidFill>
                  <a:srgbClr val="F55B05"/>
                </a:solidFill>
                <a:latin typeface="Myriad Pro" panose="020B0503030403020204" charset="0"/>
                <a:cs typeface="Arial" panose="020B0604020202020204" pitchFamily="34" charset="0"/>
              </a:rPr>
              <a:t>ОТРАБОТАННЫХ БАТАРЕЕК</a:t>
            </a:r>
          </a:p>
          <a:p>
            <a:r>
              <a:rPr lang="ru-RU" sz="1200" b="1" dirty="0" smtClean="0">
                <a:latin typeface="Myriad Pro" panose="020B0503030403020204" charset="0"/>
                <a:cs typeface="Arial" panose="020B0604020202020204" pitchFamily="34" charset="0"/>
              </a:rPr>
              <a:t>НАПРАВЛЕНО НА ПЕРЕРАБОТКУ В 2022 Г.</a:t>
            </a:r>
          </a:p>
          <a:p>
            <a:r>
              <a:rPr lang="ru-RU" sz="1200" dirty="0" smtClean="0">
                <a:latin typeface="Myriad Pro" panose="020B0503030403020204" charset="0"/>
                <a:cs typeface="Arial" panose="020B0604020202020204" pitchFamily="34" charset="0"/>
              </a:rPr>
              <a:t>8 % ПОТРЕБЛЯЕМЫХ БАТАРЕЕК</a:t>
            </a:r>
            <a:br>
              <a:rPr lang="ru-RU" sz="1200" dirty="0" smtClean="0">
                <a:latin typeface="Myriad Pro" panose="020B050303040302020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Myriad Pro" panose="020B0503030403020204" charset="0"/>
                <a:cs typeface="Arial" panose="020B0604020202020204" pitchFamily="34" charset="0"/>
              </a:rPr>
              <a:t>ПРИ ОБЩЕРОССИЙСКОМ ПОКАЗАТЕЛЕ 1,7 %</a:t>
            </a:r>
            <a:endParaRPr lang="ru-RU" sz="1200" dirty="0">
              <a:latin typeface="Myriad Pro" panose="020B0503030403020204" charset="0"/>
              <a:cs typeface="Arial" panose="020B0604020202020204" pitchFamily="34" charset="0"/>
            </a:endParaRPr>
          </a:p>
        </p:txBody>
      </p:sp>
      <p:sp>
        <p:nvSpPr>
          <p:cNvPr id="80" name="Подзаголовок 2"/>
          <p:cNvSpPr txBox="1">
            <a:spLocks/>
          </p:cNvSpPr>
          <p:nvPr/>
        </p:nvSpPr>
        <p:spPr>
          <a:xfrm>
            <a:off x="172748" y="6145677"/>
            <a:ext cx="9004222" cy="3431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076129"/>
                </a:solidFill>
                <a:latin typeface="Myriad Pro Cond" panose="020B0506030403020204" pitchFamily="34" charset="0"/>
              </a:rPr>
              <a:t>ВТОРСЫРЬЕ МОЖНО САМОСТОЯТЕЛЬНО СДАТЬ НА ПЕРЕРАБОТКУ В ПУНКТАХ ПРИЕМА «ЭКОБАК29»  </a:t>
            </a:r>
            <a:endParaRPr lang="ru-RU" b="1" dirty="0">
              <a:solidFill>
                <a:srgbClr val="076129"/>
              </a:solidFill>
              <a:latin typeface="Myriad Pro Cond" panose="020B0506030403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787808" y="64567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89E884"/>
                </a:solidFill>
              </a:rPr>
              <a:t>8</a:t>
            </a:r>
            <a:endParaRPr lang="ru-RU" b="1" dirty="0">
              <a:solidFill>
                <a:srgbClr val="89E884"/>
              </a:solidFill>
            </a:endParaRPr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7673116" y="3961556"/>
            <a:ext cx="1229293" cy="243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endParaRPr lang="ru-RU" sz="1600" dirty="0">
              <a:solidFill>
                <a:srgbClr val="F55B05"/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0141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158634BF-E99C-4424-B5BE-1E6770423EBA}"/>
              </a:ext>
            </a:extLst>
          </p:cNvPr>
          <p:cNvSpPr/>
          <p:nvPr/>
        </p:nvSpPr>
        <p:spPr>
          <a:xfrm>
            <a:off x="0" y="531510"/>
            <a:ext cx="12192000" cy="632649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72589" y="285829"/>
            <a:ext cx="1332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СЕЙЧАС!!!!!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66348" y="1485035"/>
            <a:ext cx="67293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latin typeface="Myriad Pro" panose="020B0503030403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11936" y="1413543"/>
            <a:ext cx="3002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endParaRPr lang="ru-RU" sz="1000" dirty="0" smtClean="0">
              <a:latin typeface="Myriad Pro" panose="020B0503030403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/>
          <a:srcRect l="26445" t="22223" r="27458" b="25248"/>
          <a:stretch/>
        </p:blipFill>
        <p:spPr>
          <a:xfrm>
            <a:off x="0" y="285829"/>
            <a:ext cx="12192000" cy="657217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Подзаголовок 2"/>
          <p:cNvSpPr txBox="1">
            <a:spLocks/>
          </p:cNvSpPr>
          <p:nvPr/>
        </p:nvSpPr>
        <p:spPr>
          <a:xfrm>
            <a:off x="122710" y="662546"/>
            <a:ext cx="11127872" cy="7272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СОЗДАНИЕ ЕДИНОЙ, ПРОЗРАЧНОЙ, СОВРЕМЕННОЙ И БЕЗОПАСНОЙ</a:t>
            </a:r>
            <a:r>
              <a:rPr lang="ru-RU" sz="2000" b="1" dirty="0">
                <a:solidFill>
                  <a:srgbClr val="F55B05"/>
                </a:solidFill>
                <a:latin typeface="Myriad Pro Cond" panose="020B0506030403020204" pitchFamily="34" charset="0"/>
              </a:rPr>
              <a:t> </a:t>
            </a:r>
            <a:r>
              <a:rPr lang="ru-RU" sz="20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СИСТЕМЫ</a:t>
            </a:r>
            <a:r>
              <a:rPr lang="en-US" sz="20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 </a:t>
            </a:r>
            <a:r>
              <a:rPr lang="ru-RU" sz="20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ОБРАЩЕНИЯ С ОТХОДАМИ</a:t>
            </a:r>
          </a:p>
          <a:p>
            <a:pPr algn="l">
              <a:lnSpc>
                <a:spcPts val="2000"/>
              </a:lnSpc>
              <a:spcBef>
                <a:spcPts val="0"/>
              </a:spcBef>
            </a:pPr>
            <a:endParaRPr lang="ru-RU" dirty="0">
              <a:solidFill>
                <a:schemeClr val="tx1"/>
              </a:solidFill>
              <a:latin typeface="Myriad Pro Cond" panose="020B0506030403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6348" y="1595478"/>
            <a:ext cx="8710952" cy="976272"/>
          </a:xfrm>
          <a:prstGeom prst="rect">
            <a:avLst/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" name="Прямоугольник 203"/>
          <p:cNvSpPr/>
          <p:nvPr/>
        </p:nvSpPr>
        <p:spPr>
          <a:xfrm>
            <a:off x="133592" y="1444556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rgbClr val="F55B05"/>
                </a:solidFill>
              </a:rPr>
              <a:t>5</a:t>
            </a:r>
            <a:endParaRPr lang="ru-RU" sz="8000" dirty="0">
              <a:solidFill>
                <a:srgbClr val="F55B05"/>
              </a:solidFill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640707" y="2180044"/>
            <a:ext cx="11453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Myriad Pro" panose="020B0503030403020204" pitchFamily="34" charset="0"/>
              </a:rPr>
              <a:t>ОБЪЕКТОВ</a:t>
            </a:r>
            <a:endParaRPr lang="ru-RU" sz="1400" b="1" dirty="0">
              <a:latin typeface="Myriad Pro" panose="020B0503030403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080329" y="2103414"/>
            <a:ext cx="7425496" cy="186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6974" y="1695930"/>
            <a:ext cx="398314" cy="374415"/>
          </a:xfrm>
          <a:prstGeom prst="rect">
            <a:avLst/>
          </a:prstGeom>
        </p:spPr>
      </p:pic>
      <p:pic>
        <p:nvPicPr>
          <p:cNvPr id="206" name="Рисунок 20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9236" y="1705684"/>
            <a:ext cx="398314" cy="374415"/>
          </a:xfrm>
          <a:prstGeom prst="rect">
            <a:avLst/>
          </a:prstGeom>
        </p:spPr>
      </p:pic>
      <p:pic>
        <p:nvPicPr>
          <p:cNvPr id="208" name="Рисунок 2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4385" y="1699216"/>
            <a:ext cx="398314" cy="374415"/>
          </a:xfrm>
          <a:prstGeom prst="rect">
            <a:avLst/>
          </a:prstGeom>
        </p:spPr>
      </p:pic>
      <p:pic>
        <p:nvPicPr>
          <p:cNvPr id="209" name="Рисунок 20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3697" y="2105282"/>
            <a:ext cx="398314" cy="374415"/>
          </a:xfrm>
          <a:prstGeom prst="rect">
            <a:avLst/>
          </a:prstGeom>
        </p:spPr>
      </p:pic>
      <p:pic>
        <p:nvPicPr>
          <p:cNvPr id="228" name="Рисунок 2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0149" y="2105408"/>
            <a:ext cx="398314" cy="374415"/>
          </a:xfrm>
          <a:prstGeom prst="rect">
            <a:avLst/>
          </a:prstGeom>
        </p:spPr>
      </p:pic>
      <p:sp>
        <p:nvSpPr>
          <p:cNvPr id="229" name="Прямоугольник 228"/>
          <p:cNvSpPr/>
          <p:nvPr/>
        </p:nvSpPr>
        <p:spPr>
          <a:xfrm>
            <a:off x="2506646" y="1751410"/>
            <a:ext cx="58732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3 МУСОРОСОРТИРОВОЧНЫХ КОМПЛЕКСА</a:t>
            </a:r>
            <a:endParaRPr lang="ru-RU" sz="1100" b="1" dirty="0">
              <a:solidFill>
                <a:srgbClr val="002060"/>
              </a:solidFill>
              <a:latin typeface="Myriad Pro" panose="020B0503030403020204" pitchFamily="34" charset="0"/>
            </a:endParaRPr>
          </a:p>
        </p:txBody>
      </p:sp>
      <p:sp>
        <p:nvSpPr>
          <p:cNvPr id="230" name="Прямоугольник 229"/>
          <p:cNvSpPr/>
          <p:nvPr/>
        </p:nvSpPr>
        <p:spPr>
          <a:xfrm>
            <a:off x="2492699" y="2086747"/>
            <a:ext cx="58732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Myriad Pro" panose="020B0503030403020204" pitchFamily="34" charset="0"/>
              </a:rPr>
              <a:t>2</a:t>
            </a:r>
            <a:r>
              <a:rPr lang="ru-RU" b="1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 ПОЛИГОНА ДЛЯ РАЗМЕЩЕНИЯ ОТХОДОВ</a:t>
            </a:r>
            <a:endParaRPr lang="ru-RU" sz="1100" b="1" dirty="0">
              <a:solidFill>
                <a:srgbClr val="002060"/>
              </a:solidFill>
              <a:latin typeface="Myriad Pro" panose="020B0503030403020204" pitchFamily="34" charset="0"/>
            </a:endParaRPr>
          </a:p>
        </p:txBody>
      </p:sp>
      <p:sp>
        <p:nvSpPr>
          <p:cNvPr id="231" name="Подзаголовок 2"/>
          <p:cNvSpPr txBox="1">
            <a:spLocks/>
          </p:cNvSpPr>
          <p:nvPr/>
        </p:nvSpPr>
        <p:spPr>
          <a:xfrm>
            <a:off x="7035107" y="1769957"/>
            <a:ext cx="1383093" cy="3877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405</a:t>
            </a:r>
            <a:endParaRPr lang="ru-RU" sz="2800" b="1" dirty="0">
              <a:solidFill>
                <a:srgbClr val="F55B05"/>
              </a:solidFill>
              <a:latin typeface="Myriad Pro Cond" panose="020B0506030403020204" pitchFamily="34" charset="0"/>
            </a:endParaRPr>
          </a:p>
        </p:txBody>
      </p:sp>
      <p:sp>
        <p:nvSpPr>
          <p:cNvPr id="232" name="Прямоугольник 231"/>
          <p:cNvSpPr/>
          <p:nvPr/>
        </p:nvSpPr>
        <p:spPr>
          <a:xfrm>
            <a:off x="7686793" y="1683082"/>
            <a:ext cx="1414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Myriad Pro" panose="020B0503030403020204" pitchFamily="34" charset="0"/>
              </a:rPr>
              <a:t>ТЫС. ТОНН</a:t>
            </a:r>
          </a:p>
          <a:p>
            <a:r>
              <a:rPr lang="ru-RU" sz="1000" b="1" dirty="0" smtClean="0">
                <a:latin typeface="Myriad Pro" panose="020B0503030403020204" pitchFamily="34" charset="0"/>
              </a:rPr>
              <a:t>ОТХОДОВ В ГОД</a:t>
            </a:r>
          </a:p>
        </p:txBody>
      </p:sp>
      <p:sp>
        <p:nvSpPr>
          <p:cNvPr id="233" name="Подзаголовок 2"/>
          <p:cNvSpPr txBox="1">
            <a:spLocks/>
          </p:cNvSpPr>
          <p:nvPr/>
        </p:nvSpPr>
        <p:spPr>
          <a:xfrm>
            <a:off x="7048226" y="2188804"/>
            <a:ext cx="1383093" cy="3877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195</a:t>
            </a:r>
            <a:endParaRPr lang="ru-RU" sz="2800" b="1" dirty="0">
              <a:solidFill>
                <a:srgbClr val="F55B05"/>
              </a:solidFill>
              <a:latin typeface="Myriad Pro Cond" panose="020B0506030403020204" pitchFamily="34" charset="0"/>
            </a:endParaRPr>
          </a:p>
        </p:txBody>
      </p:sp>
      <p:sp>
        <p:nvSpPr>
          <p:cNvPr id="234" name="Прямоугольник 233"/>
          <p:cNvSpPr/>
          <p:nvPr/>
        </p:nvSpPr>
        <p:spPr>
          <a:xfrm>
            <a:off x="7699912" y="2101929"/>
            <a:ext cx="1414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Myriad Pro" panose="020B0503030403020204" pitchFamily="34" charset="0"/>
              </a:rPr>
              <a:t>ТЫС. ТОНН</a:t>
            </a:r>
          </a:p>
          <a:p>
            <a:r>
              <a:rPr lang="ru-RU" sz="1000" b="1" dirty="0" smtClean="0">
                <a:latin typeface="Myriad Pro" panose="020B0503030403020204" pitchFamily="34" charset="0"/>
              </a:rPr>
              <a:t>ОТХОДОВ В ГОД</a:t>
            </a:r>
          </a:p>
        </p:txBody>
      </p:sp>
      <p:pic>
        <p:nvPicPr>
          <p:cNvPr id="235" name="Рисунок 2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96945" y="1355326"/>
            <a:ext cx="1395508" cy="1395508"/>
          </a:xfrm>
          <a:prstGeom prst="rect">
            <a:avLst/>
          </a:prstGeom>
        </p:spPr>
      </p:pic>
      <p:sp>
        <p:nvSpPr>
          <p:cNvPr id="236" name="Подзаголовок 2"/>
          <p:cNvSpPr txBox="1">
            <a:spLocks/>
          </p:cNvSpPr>
          <p:nvPr/>
        </p:nvSpPr>
        <p:spPr>
          <a:xfrm>
            <a:off x="10448683" y="1566313"/>
            <a:ext cx="1383093" cy="3877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741</a:t>
            </a:r>
            <a:endParaRPr lang="ru-RU" sz="4000" b="1" dirty="0">
              <a:solidFill>
                <a:srgbClr val="F55B05"/>
              </a:solidFill>
              <a:latin typeface="Myriad Pro Cond" panose="020B0506030403020204" pitchFamily="34" charset="0"/>
            </a:endParaRPr>
          </a:p>
        </p:txBody>
      </p:sp>
      <p:sp>
        <p:nvSpPr>
          <p:cNvPr id="237" name="Прямоугольник 236"/>
          <p:cNvSpPr/>
          <p:nvPr/>
        </p:nvSpPr>
        <p:spPr>
          <a:xfrm>
            <a:off x="10497667" y="1868591"/>
            <a:ext cx="14141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Myriad Pro" panose="020B0503030403020204" pitchFamily="34" charset="0"/>
              </a:rPr>
              <a:t>НОВОЕ РАБОЧЕЕ МЕСТО</a:t>
            </a:r>
          </a:p>
        </p:txBody>
      </p:sp>
      <p:sp>
        <p:nvSpPr>
          <p:cNvPr id="238" name="Прямоугольник 237"/>
          <p:cNvSpPr/>
          <p:nvPr/>
        </p:nvSpPr>
        <p:spPr>
          <a:xfrm>
            <a:off x="166348" y="2751699"/>
            <a:ext cx="11789064" cy="1153459"/>
          </a:xfrm>
          <a:prstGeom prst="rect">
            <a:avLst/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9" name="Прямоугольник 238"/>
          <p:cNvSpPr/>
          <p:nvPr/>
        </p:nvSpPr>
        <p:spPr>
          <a:xfrm>
            <a:off x="897246" y="2740128"/>
            <a:ext cx="16438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Myriad Pro" panose="020B0503030403020204" pitchFamily="34" charset="0"/>
              </a:rPr>
              <a:t>ИНВЕСТИЦИИ</a:t>
            </a:r>
          </a:p>
          <a:p>
            <a:r>
              <a:rPr lang="ru-RU" sz="1600" b="1" dirty="0" smtClean="0">
                <a:latin typeface="Myriad Pro" panose="020B0503030403020204" pitchFamily="34" charset="0"/>
              </a:rPr>
              <a:t>С УЧЕТОМ НДС</a:t>
            </a:r>
          </a:p>
        </p:txBody>
      </p:sp>
      <p:pic>
        <p:nvPicPr>
          <p:cNvPr id="240" name="Рисунок 2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156" y="2780365"/>
            <a:ext cx="360907" cy="556174"/>
          </a:xfrm>
          <a:prstGeom prst="rect">
            <a:avLst/>
          </a:prstGeom>
        </p:spPr>
      </p:pic>
      <p:pic>
        <p:nvPicPr>
          <p:cNvPr id="241" name="Рисунок 2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936" y="2937821"/>
            <a:ext cx="360907" cy="398718"/>
          </a:xfrm>
          <a:prstGeom prst="rect">
            <a:avLst/>
          </a:prstGeom>
        </p:spPr>
      </p:pic>
      <p:sp>
        <p:nvSpPr>
          <p:cNvPr id="242" name="Подзаголовок 2"/>
          <p:cNvSpPr txBox="1">
            <a:spLocks/>
          </p:cNvSpPr>
          <p:nvPr/>
        </p:nvSpPr>
        <p:spPr>
          <a:xfrm>
            <a:off x="2458463" y="3056781"/>
            <a:ext cx="1383093" cy="3877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48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7,76</a:t>
            </a:r>
            <a:endParaRPr lang="ru-RU" sz="4800" b="1" dirty="0">
              <a:solidFill>
                <a:srgbClr val="F55B05"/>
              </a:solidFill>
              <a:latin typeface="Myriad Pro Cond" panose="020B0506030403020204" pitchFamily="34" charset="0"/>
            </a:endParaRPr>
          </a:p>
        </p:txBody>
      </p:sp>
      <p:sp>
        <p:nvSpPr>
          <p:cNvPr id="243" name="Прямоугольник 242"/>
          <p:cNvSpPr/>
          <p:nvPr/>
        </p:nvSpPr>
        <p:spPr>
          <a:xfrm>
            <a:off x="3636733" y="2897130"/>
            <a:ext cx="796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Myriad Pro" panose="020B0503030403020204" pitchFamily="34" charset="0"/>
              </a:rPr>
              <a:t>МЛРД.</a:t>
            </a:r>
          </a:p>
          <a:p>
            <a:r>
              <a:rPr lang="ru-RU" sz="1200" b="1" dirty="0" smtClean="0">
                <a:latin typeface="Myriad Pro" panose="020B0503030403020204" pitchFamily="34" charset="0"/>
              </a:rPr>
              <a:t>РУБЛЕЙ</a:t>
            </a:r>
          </a:p>
        </p:txBody>
      </p:sp>
      <p:pic>
        <p:nvPicPr>
          <p:cNvPr id="244" name="Рисунок 243"/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527" y="3395248"/>
            <a:ext cx="513624" cy="451201"/>
          </a:xfrm>
          <a:prstGeom prst="rect">
            <a:avLst/>
          </a:prstGeom>
        </p:spPr>
      </p:pic>
      <p:sp>
        <p:nvSpPr>
          <p:cNvPr id="245" name="Прямоугольник 244"/>
          <p:cNvSpPr/>
          <p:nvPr/>
        </p:nvSpPr>
        <p:spPr>
          <a:xfrm>
            <a:off x="764440" y="3489820"/>
            <a:ext cx="5015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ПРИВЛЕЧЕНИЕ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СРЕДСТВ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ФЕДЕРАЛЬНОГО БЮДЖЕТА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ЧЕРЕЗ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/>
            </a:r>
            <a:b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ЗАКЛЮЧЕНИЕ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ЧАСТНОГО КОНЦЕССИОННОГО СОГЛАШЕНИЯ</a:t>
            </a:r>
          </a:p>
        </p:txBody>
      </p:sp>
      <p:sp>
        <p:nvSpPr>
          <p:cNvPr id="246" name="Прямоугольник 245"/>
          <p:cNvSpPr/>
          <p:nvPr/>
        </p:nvSpPr>
        <p:spPr>
          <a:xfrm>
            <a:off x="5548794" y="2601533"/>
            <a:ext cx="18998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076129"/>
                </a:solidFill>
              </a:rPr>
              <a:t>100 %</a:t>
            </a:r>
            <a:endParaRPr lang="ru-RU" sz="5400" dirty="0">
              <a:solidFill>
                <a:srgbClr val="076129"/>
              </a:solidFill>
            </a:endParaRPr>
          </a:p>
        </p:txBody>
      </p:sp>
      <p:sp>
        <p:nvSpPr>
          <p:cNvPr id="247" name="Прямоугольник 246"/>
          <p:cNvSpPr/>
          <p:nvPr/>
        </p:nvSpPr>
        <p:spPr>
          <a:xfrm>
            <a:off x="8570177" y="2587995"/>
            <a:ext cx="15488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F55B05"/>
                </a:solidFill>
              </a:rPr>
              <a:t>55 %</a:t>
            </a:r>
            <a:endParaRPr lang="ru-RU" sz="5400" dirty="0">
              <a:solidFill>
                <a:srgbClr val="F55B05"/>
              </a:solidFill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8570177" y="3158388"/>
            <a:ext cx="15488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0070C0"/>
                </a:solidFill>
              </a:rPr>
              <a:t>4</a:t>
            </a:r>
            <a:r>
              <a:rPr lang="ru-RU" sz="5400" b="1" dirty="0" smtClean="0">
                <a:solidFill>
                  <a:srgbClr val="0070C0"/>
                </a:solidFill>
              </a:rPr>
              <a:t>5 %</a:t>
            </a:r>
            <a:endParaRPr lang="ru-RU" sz="5400" dirty="0">
              <a:solidFill>
                <a:srgbClr val="0070C0"/>
              </a:solidFill>
            </a:endParaRPr>
          </a:p>
        </p:txBody>
      </p:sp>
      <p:sp>
        <p:nvSpPr>
          <p:cNvPr id="249" name="Прямоугольник 248"/>
          <p:cNvSpPr/>
          <p:nvPr/>
        </p:nvSpPr>
        <p:spPr>
          <a:xfrm>
            <a:off x="5605174" y="3322450"/>
            <a:ext cx="16438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Myriad Pro" panose="020B0503030403020204" pitchFamily="34" charset="0"/>
              </a:rPr>
              <a:t>ОТХОДОВ НА</a:t>
            </a:r>
          </a:p>
          <a:p>
            <a:pPr algn="ctr"/>
            <a:r>
              <a:rPr lang="ru-RU" sz="1600" b="1" dirty="0" smtClean="0">
                <a:latin typeface="Myriad Pro" panose="020B0503030403020204" pitchFamily="34" charset="0"/>
              </a:rPr>
              <a:t>СОРТИРОВКУ</a:t>
            </a:r>
          </a:p>
        </p:txBody>
      </p:sp>
      <p:pic>
        <p:nvPicPr>
          <p:cNvPr id="250" name="Рисунок 249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1755" y="2942265"/>
            <a:ext cx="755440" cy="755440"/>
          </a:xfrm>
          <a:prstGeom prst="rect">
            <a:avLst/>
          </a:prstGeom>
        </p:spPr>
      </p:pic>
      <p:sp>
        <p:nvSpPr>
          <p:cNvPr id="251" name="Прямоугольник 250"/>
          <p:cNvSpPr/>
          <p:nvPr/>
        </p:nvSpPr>
        <p:spPr>
          <a:xfrm>
            <a:off x="9925383" y="2735210"/>
            <a:ext cx="20804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Myriad Pro" panose="020B0503030403020204" pitchFamily="34" charset="0"/>
              </a:rPr>
              <a:t>ОТХОДОВ</a:t>
            </a:r>
            <a:br>
              <a:rPr lang="ru-RU" sz="1600" b="1" dirty="0" smtClean="0">
                <a:latin typeface="Myriad Pro" panose="020B0503030403020204" pitchFamily="34" charset="0"/>
              </a:rPr>
            </a:br>
            <a:r>
              <a:rPr lang="ru-RU" sz="1600" b="1" dirty="0" smtClean="0">
                <a:latin typeface="Myriad Pro" panose="020B0503030403020204" pitchFamily="34" charset="0"/>
              </a:rPr>
              <a:t>НА ПЕРЕРАБОТКУ</a:t>
            </a:r>
          </a:p>
        </p:txBody>
      </p:sp>
      <p:sp>
        <p:nvSpPr>
          <p:cNvPr id="252" name="Прямоугольник 251"/>
          <p:cNvSpPr/>
          <p:nvPr/>
        </p:nvSpPr>
        <p:spPr>
          <a:xfrm>
            <a:off x="9957782" y="3326503"/>
            <a:ext cx="20580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Myriad Pro" panose="020B0503030403020204" pitchFamily="34" charset="0"/>
              </a:rPr>
              <a:t>ОТХОДОВ</a:t>
            </a:r>
            <a:br>
              <a:rPr lang="ru-RU" sz="1600" b="1" dirty="0" smtClean="0">
                <a:latin typeface="Myriad Pro" panose="020B0503030403020204" pitchFamily="34" charset="0"/>
              </a:rPr>
            </a:br>
            <a:r>
              <a:rPr lang="ru-RU" sz="1600" b="1" dirty="0" smtClean="0">
                <a:latin typeface="Myriad Pro" panose="020B0503030403020204" pitchFamily="34" charset="0"/>
              </a:rPr>
              <a:t>НА ЗАХОРОНЕНИЕ</a:t>
            </a:r>
          </a:p>
        </p:txBody>
      </p:sp>
      <p:sp>
        <p:nvSpPr>
          <p:cNvPr id="44" name="Подзаголовок 2"/>
          <p:cNvSpPr txBox="1">
            <a:spLocks/>
          </p:cNvSpPr>
          <p:nvPr/>
        </p:nvSpPr>
        <p:spPr>
          <a:xfrm>
            <a:off x="133592" y="1269663"/>
            <a:ext cx="9004222" cy="3431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76129"/>
                </a:solidFill>
                <a:latin typeface="Myriad Pro Cond" panose="020B0506030403020204" pitchFamily="34" charset="0"/>
              </a:rPr>
              <a:t>К 2025 Г. В АРХАНГЕЛЬСКОЙ ОБЛАСТИ БУДУТ СОЗДАНЫ</a:t>
            </a:r>
            <a:endParaRPr lang="ru-RU" sz="2000" b="1" dirty="0">
              <a:solidFill>
                <a:srgbClr val="076129"/>
              </a:solidFill>
              <a:latin typeface="Myriad Pro Cond" panose="020B0506030403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605174" y="3905158"/>
            <a:ext cx="6328879" cy="999589"/>
          </a:xfrm>
          <a:prstGeom prst="rect">
            <a:avLst/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дзаголовок 2"/>
          <p:cNvSpPr txBox="1">
            <a:spLocks/>
          </p:cNvSpPr>
          <p:nvPr/>
        </p:nvSpPr>
        <p:spPr>
          <a:xfrm>
            <a:off x="5822872" y="4019402"/>
            <a:ext cx="5893481" cy="3431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Bef>
                <a:spcPts val="0"/>
              </a:spcBef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  <a:t>НАЦИОНАЛЬНЫМ ПРОЕКТОМ «ЭКОЛОГИЯ» ПРЕДУСМАТРИВАЕТСЯ ДОСТИЖЕНИЕ ТАКИХ ПОКАЗАТЕЛЕЙ ПО СТРАНЕ ТОЛЬКО К 2030 Г. (на 5 лет позже, чем будет в Архангельской области)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68F5F078-29D8-493B-B591-83842896043D}"/>
              </a:ext>
            </a:extLst>
          </p:cNvPr>
          <p:cNvGrpSpPr/>
          <p:nvPr/>
        </p:nvGrpSpPr>
        <p:grpSpPr>
          <a:xfrm>
            <a:off x="0" y="0"/>
            <a:ext cx="12192000" cy="535298"/>
            <a:chOff x="0" y="0"/>
            <a:chExt cx="12192000" cy="535298"/>
          </a:xfrm>
        </p:grpSpPr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xmlns="" id="{8096F135-8D49-465C-A0C5-C049C73DBBD0}"/>
                </a:ext>
              </a:extLst>
            </p:cNvPr>
            <p:cNvSpPr/>
            <p:nvPr/>
          </p:nvSpPr>
          <p:spPr>
            <a:xfrm>
              <a:off x="0" y="0"/>
              <a:ext cx="12192000" cy="531510"/>
            </a:xfrm>
            <a:prstGeom prst="rect">
              <a:avLst/>
            </a:prstGeom>
            <a:solidFill>
              <a:srgbClr val="007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СОЗДАНИЕ ОПОРНЫХ ОБЪЕКТОВ ПО ОБРАЩЕНИЮ С ТКО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xmlns="" id="{7DCD9D48-9A18-40CF-90B0-F8E10EEAE028}"/>
                </a:ext>
              </a:extLst>
            </p:cNvPr>
            <p:cNvSpPr/>
            <p:nvPr/>
          </p:nvSpPr>
          <p:spPr>
            <a:xfrm>
              <a:off x="9899563" y="135188"/>
              <a:ext cx="15067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АРХАНГЕЛЬСКАЯ</a:t>
              </a:r>
              <a:b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ОБЛАСТЬ</a:t>
              </a:r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xmlns="" id="{E0B2BCE4-3074-4B9A-84F2-173BB6D74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1574972" y="22084"/>
              <a:ext cx="425672" cy="475313"/>
            </a:xfrm>
            <a:prstGeom prst="rect">
              <a:avLst/>
            </a:prstGeom>
          </p:spPr>
        </p:pic>
      </p:grpSp>
      <p:sp>
        <p:nvSpPr>
          <p:cNvPr id="54" name="TextBox 53"/>
          <p:cNvSpPr txBox="1"/>
          <p:nvPr/>
        </p:nvSpPr>
        <p:spPr>
          <a:xfrm>
            <a:off x="11787808" y="64567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89E884"/>
                </a:solidFill>
              </a:rPr>
              <a:t>9</a:t>
            </a:r>
            <a:endParaRPr lang="ru-RU" b="1" dirty="0">
              <a:solidFill>
                <a:srgbClr val="89E8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48447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19467</TotalTime>
  <Words>1895</Words>
  <Application>Microsoft Office PowerPoint</Application>
  <PresentationFormat>Произвольный</PresentationFormat>
  <Paragraphs>446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Волоковых Татьяна Сергеевна</dc:creator>
  <cp:lastModifiedBy>garkotin.ay</cp:lastModifiedBy>
  <cp:revision>497</cp:revision>
  <cp:lastPrinted>2023-04-18T06:30:33Z</cp:lastPrinted>
  <dcterms:created xsi:type="dcterms:W3CDTF">2023-01-16T11:56:42Z</dcterms:created>
  <dcterms:modified xsi:type="dcterms:W3CDTF">2023-05-30T12:21:47Z</dcterms:modified>
</cp:coreProperties>
</file>