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7" r:id="rId2"/>
    <p:sldId id="369" r:id="rId3"/>
    <p:sldId id="270" r:id="rId4"/>
    <p:sldId id="368" r:id="rId5"/>
    <p:sldId id="370" r:id="rId6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92"/>
    <a:srgbClr val="F55B05"/>
    <a:srgbClr val="C6F2CE"/>
    <a:srgbClr val="06D3D8"/>
    <a:srgbClr val="076129"/>
    <a:srgbClr val="06C7CC"/>
    <a:srgbClr val="DAFCFC"/>
    <a:srgbClr val="ACF6DF"/>
    <a:srgbClr val="D2F2F6"/>
    <a:srgbClr val="B8E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86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87A-AD69-4C0A-81B7-FA8AA57F1688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28CC4-BA88-40EB-BC2F-5AC356489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55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87A-AD69-4C0A-81B7-FA8AA57F1688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28CC4-BA88-40EB-BC2F-5AC356489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506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87A-AD69-4C0A-81B7-FA8AA57F1688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28CC4-BA88-40EB-BC2F-5AC356489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647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акет_02 fonik.r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A65B3-4BB7-4A89-99D9-56B841967E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686" y="118559"/>
            <a:ext cx="11839113" cy="1023756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 anchor="b">
            <a:spAutoFit/>
          </a:bodyPr>
          <a:lstStyle>
            <a:lvl1pPr algn="l">
              <a:defRPr sz="6000" b="0" i="0" u="none" baseline="0"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0E7D-9A64-4288-B055-C3AB2A39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0380-62B5-4A0A-8362-E63D5FBFE39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9917964A-3136-4C88-AD04-58972679F9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686" y="1316659"/>
            <a:ext cx="11839112" cy="535261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38100" cmpd="thickThin">
            <a:solidFill>
              <a:schemeClr val="bg1">
                <a:lumMod val="50000"/>
              </a:schemeClr>
            </a:solidFill>
            <a:prstDash val="solid"/>
          </a:ln>
        </p:spPr>
        <p:txBody>
          <a:bodyPr/>
          <a:lstStyle>
            <a:lvl1pPr marL="457200" indent="-457200"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2759963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87A-AD69-4C0A-81B7-FA8AA57F1688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28CC4-BA88-40EB-BC2F-5AC356489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10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87A-AD69-4C0A-81B7-FA8AA57F1688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28CC4-BA88-40EB-BC2F-5AC356489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54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87A-AD69-4C0A-81B7-FA8AA57F1688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28CC4-BA88-40EB-BC2F-5AC356489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142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87A-AD69-4C0A-81B7-FA8AA57F1688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28CC4-BA88-40EB-BC2F-5AC356489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72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87A-AD69-4C0A-81B7-FA8AA57F1688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28CC4-BA88-40EB-BC2F-5AC356489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531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87A-AD69-4C0A-81B7-FA8AA57F1688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28CC4-BA88-40EB-BC2F-5AC356489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78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87A-AD69-4C0A-81B7-FA8AA57F1688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28CC4-BA88-40EB-BC2F-5AC356489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952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A87A-AD69-4C0A-81B7-FA8AA57F1688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28CC4-BA88-40EB-BC2F-5AC356489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447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CA87A-AD69-4C0A-81B7-FA8AA57F1688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28CC4-BA88-40EB-BC2F-5AC356489D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20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0.svg"/><Relationship Id="rId10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3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00.sv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0.sv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10" Type="http://schemas.openxmlformats.org/officeDocument/2006/relationships/image" Target="../media/image30.svg"/><Relationship Id="rId4" Type="http://schemas.openxmlformats.org/officeDocument/2006/relationships/image" Target="../media/image18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164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996880" y="1040623"/>
            <a:ext cx="2198241" cy="259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АРХАНГЕЛЬСКАЯ ОБЛАСТЬ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337383" y="3865460"/>
            <a:ext cx="3517235" cy="70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Министр природных ресурсов и ЛПК Архангельской области</a:t>
            </a:r>
          </a:p>
          <a:p>
            <a:pPr algn="ctr" eaLnBrk="1" hangingPunct="1"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Игорь Мураев</a:t>
            </a:r>
            <a:endParaRPr lang="ru-RU" altLang="ru-RU" sz="2400" dirty="0"/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89560" y="2015983"/>
            <a:ext cx="11612880" cy="12613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ru-RU" sz="4000" b="1" dirty="0" smtClean="0">
                <a:solidFill>
                  <a:srgbClr val="007033"/>
                </a:solidFill>
                <a:latin typeface="Myriad Pro Cond" panose="020B0506030403020204" pitchFamily="34" charset="0"/>
              </a:rPr>
              <a:t>Ликвидация накопленного вреда</a:t>
            </a:r>
          </a:p>
          <a:p>
            <a:pPr algn="ctr">
              <a:lnSpc>
                <a:spcPts val="4000"/>
              </a:lnSpc>
            </a:pPr>
            <a:r>
              <a:rPr lang="ru-RU" sz="4000" b="1" dirty="0" smtClean="0">
                <a:solidFill>
                  <a:srgbClr val="007033"/>
                </a:solidFill>
                <a:latin typeface="Myriad Pro Cond" panose="020B0506030403020204" pitchFamily="34" charset="0"/>
              </a:rPr>
              <a:t>окружающей среде</a:t>
            </a:r>
            <a:endParaRPr lang="ru-RU" sz="4000" b="1" dirty="0">
              <a:solidFill>
                <a:srgbClr val="007033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E34346-378F-4B12-AE30-CB3FB9D1A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2746" y="194818"/>
            <a:ext cx="586509" cy="78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36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58634BF-E99C-4424-B5BE-1E6770423EBA}"/>
              </a:ext>
            </a:extLst>
          </p:cNvPr>
          <p:cNvSpPr/>
          <p:nvPr/>
        </p:nvSpPr>
        <p:spPr>
          <a:xfrm>
            <a:off x="0" y="531510"/>
            <a:ext cx="12192000" cy="632649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 smtClean="0"/>
              <a:t>в </a:t>
            </a:r>
            <a:r>
              <a:rPr lang="ru-RU" dirty="0"/>
              <a:t>размере – 104,2%.</a:t>
            </a:r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166348" y="1485035"/>
            <a:ext cx="6729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latin typeface="Myriad Pro" panose="020B0503030403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11936" y="1413543"/>
            <a:ext cx="3002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endParaRPr lang="ru-RU" sz="1000" dirty="0" smtClean="0">
              <a:latin typeface="Myriad Pro" panose="020B050303040302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8F5F078-29D8-493B-B591-83842896043D}"/>
              </a:ext>
            </a:extLst>
          </p:cNvPr>
          <p:cNvGrpSpPr/>
          <p:nvPr/>
        </p:nvGrpSpPr>
        <p:grpSpPr>
          <a:xfrm>
            <a:off x="0" y="0"/>
            <a:ext cx="12192000" cy="535298"/>
            <a:chOff x="0" y="0"/>
            <a:chExt cx="12192000" cy="535298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8096F135-8D49-465C-A0C5-C049C73DBBD0}"/>
                </a:ext>
              </a:extLst>
            </p:cNvPr>
            <p:cNvSpPr/>
            <p:nvPr/>
          </p:nvSpPr>
          <p:spPr>
            <a:xfrm>
              <a:off x="0" y="0"/>
              <a:ext cx="12192000" cy="531510"/>
            </a:xfrm>
            <a:prstGeom prst="rect">
              <a:avLst/>
            </a:prstGeom>
            <a:solidFill>
              <a:srgbClr val="007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НЕСАНКЦИОНИРОВАННЫЕ СВАЛКИ В НАСЕЛЕННЫХ ПУНКТАХ И ЛЕСАХ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7DCD9D48-9A18-40CF-90B0-F8E10EEAE028}"/>
                </a:ext>
              </a:extLst>
            </p:cNvPr>
            <p:cNvSpPr/>
            <p:nvPr/>
          </p:nvSpPr>
          <p:spPr>
            <a:xfrm>
              <a:off x="9899563" y="135188"/>
              <a:ext cx="15067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АРХАНГЕЛЬСКАЯ</a:t>
              </a:r>
              <a:b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ОБЛАСТЬ</a:t>
              </a: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E0B2BCE4-3074-4B9A-84F2-173BB6D7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574972" y="22084"/>
              <a:ext cx="425672" cy="475313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11787808" y="64567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9E884"/>
                </a:solidFill>
              </a:rPr>
              <a:t>6</a:t>
            </a:r>
            <a:endParaRPr lang="ru-RU" b="1" dirty="0">
              <a:solidFill>
                <a:srgbClr val="89E884"/>
              </a:solidFill>
            </a:endParaRPr>
          </a:p>
        </p:txBody>
      </p:sp>
      <p:sp>
        <p:nvSpPr>
          <p:cNvPr id="27" name="Подзаголовок 2"/>
          <p:cNvSpPr txBox="1">
            <a:spLocks/>
          </p:cNvSpPr>
          <p:nvPr/>
        </p:nvSpPr>
        <p:spPr>
          <a:xfrm>
            <a:off x="11734283" y="652474"/>
            <a:ext cx="451017" cy="320052"/>
          </a:xfrm>
          <a:prstGeom prst="rect">
            <a:avLst/>
          </a:prstGeom>
          <a:solidFill>
            <a:srgbClr val="F35415"/>
          </a:solidFill>
          <a:ln>
            <a:solidFill>
              <a:srgbClr val="F35415"/>
            </a:solidFill>
          </a:ln>
        </p:spPr>
        <p:txBody>
          <a:bodyPr vert="horz" lIns="68580" tIns="34290" rIns="68580" bIns="3429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ru-RU" sz="1600" b="1" dirty="0">
                <a:solidFill>
                  <a:schemeClr val="bg1"/>
                </a:solidFill>
                <a:latin typeface="Myriad Pro Cond" panose="020B0506030403020204" pitchFamily="34" charset="0"/>
              </a:rPr>
              <a:t>ДО</a:t>
            </a:r>
            <a:endParaRPr lang="ru-RU" sz="1600" dirty="0">
              <a:solidFill>
                <a:schemeClr val="bg1"/>
              </a:solidFill>
              <a:latin typeface="Myriad Pro Cond" panose="020B0506030403020204" pitchFamily="34" charset="0"/>
            </a:endParaRP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11214080" y="3762829"/>
            <a:ext cx="977920" cy="271829"/>
          </a:xfrm>
          <a:prstGeom prst="rect">
            <a:avLst/>
          </a:prstGeom>
          <a:solidFill>
            <a:srgbClr val="F35415"/>
          </a:solidFill>
          <a:ln>
            <a:solidFill>
              <a:srgbClr val="F35415"/>
            </a:solidFill>
          </a:ln>
        </p:spPr>
        <p:txBody>
          <a:bodyPr vert="horz" lIns="68580" tIns="34290" rIns="68580" bIns="3429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ru-RU" sz="1800" b="1" dirty="0">
                <a:solidFill>
                  <a:schemeClr val="bg1"/>
                </a:solidFill>
                <a:latin typeface="Myriad Pro Cond" panose="020B0506030403020204" pitchFamily="34" charset="0"/>
              </a:rPr>
              <a:t>ПОСЛЕ</a:t>
            </a:r>
            <a:endParaRPr lang="ru-RU" sz="1800" dirty="0">
              <a:solidFill>
                <a:schemeClr val="bg1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29" name="Picture 4" descr="Y:\Smirnova.ye\Государственный контракт\1. ФотоСВАЛОК\Онежский района\Фото до\Мудьюга\IMG_20200612_17173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6000"/>
                    </a14:imgEffect>
                  </a14:imgLayer>
                </a14:imgProps>
              </a:ext>
            </a:extLst>
          </a:blip>
          <a:srcRect b="11621"/>
          <a:stretch/>
        </p:blipFill>
        <p:spPr bwMode="auto">
          <a:xfrm>
            <a:off x="7830589" y="973778"/>
            <a:ext cx="4368548" cy="2713977"/>
          </a:xfrm>
          <a:prstGeom prst="rect">
            <a:avLst/>
          </a:prstGeom>
          <a:noFill/>
        </p:spPr>
      </p:pic>
      <p:pic>
        <p:nvPicPr>
          <p:cNvPr id="30" name="Picture 5" descr="Y:\Smirnova.ye\Государственный контракт\1. ФотоСВАЛОК\Онежский района\Фото после\ст.Мудьюга\P00920-13435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rcRect b="11524"/>
          <a:stretch/>
        </p:blipFill>
        <p:spPr bwMode="auto">
          <a:xfrm>
            <a:off x="7830589" y="4036252"/>
            <a:ext cx="4364459" cy="2788223"/>
          </a:xfrm>
          <a:prstGeom prst="rect">
            <a:avLst/>
          </a:prstGeom>
          <a:noFill/>
        </p:spPr>
      </p:pic>
      <p:sp>
        <p:nvSpPr>
          <p:cNvPr id="46" name="Прямоугольник 45"/>
          <p:cNvSpPr/>
          <p:nvPr/>
        </p:nvSpPr>
        <p:spPr>
          <a:xfrm>
            <a:off x="166348" y="2774919"/>
            <a:ext cx="62749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</a:rPr>
              <a:t>КОЛИЧЕСТВО НЕСАНКЦИОНИРОВАННЫХ СВАЛОК НА </a:t>
            </a:r>
            <a:r>
              <a:rPr lang="ru-RU" sz="1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</a:rPr>
              <a:t>01.05.2023- 693 </a:t>
            </a:r>
            <a:r>
              <a:rPr lang="ru-RU" sz="1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</a:rPr>
              <a:t>шт.</a:t>
            </a:r>
            <a:endParaRPr lang="ru-RU" sz="1200" dirty="0">
              <a:solidFill>
                <a:prstClr val="black">
                  <a:lumMod val="85000"/>
                  <a:lumOff val="15000"/>
                </a:prstClr>
              </a:solidFill>
              <a:latin typeface="Myriad Pro" panose="020B0503030403020204" pitchFamily="34" charset="0"/>
            </a:endParaRPr>
          </a:p>
          <a:p>
            <a:pPr algn="ctr"/>
            <a:endParaRPr lang="ru-RU" sz="2000" dirty="0">
              <a:solidFill>
                <a:srgbClr val="058D8D"/>
              </a:solidFill>
              <a:latin typeface="Myriad Pro" panose="020B0503030403020204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88" y="550616"/>
            <a:ext cx="2733531" cy="2003041"/>
          </a:xfrm>
          <a:prstGeom prst="rect">
            <a:avLst/>
          </a:prstGeom>
        </p:spPr>
      </p:pic>
      <p:sp>
        <p:nvSpPr>
          <p:cNvPr id="48" name="Подзаголовок 2"/>
          <p:cNvSpPr txBox="1">
            <a:spLocks/>
          </p:cNvSpPr>
          <p:nvPr/>
        </p:nvSpPr>
        <p:spPr>
          <a:xfrm>
            <a:off x="4329239" y="746218"/>
            <a:ext cx="3454958" cy="345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УБРАНО В 2022 г.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424996" y="1080368"/>
            <a:ext cx="2196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 smtClean="0">
                <a:solidFill>
                  <a:srgbClr val="F35415"/>
                </a:solidFill>
              </a:rPr>
              <a:t>142</a:t>
            </a:r>
            <a:endParaRPr lang="ru-RU" sz="7200" dirty="0">
              <a:solidFill>
                <a:srgbClr val="F35415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830362" y="1052072"/>
            <a:ext cx="13628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58D8D"/>
                </a:solidFill>
                <a:latin typeface="Myriad Pro" panose="020B0503030403020204" pitchFamily="34" charset="0"/>
              </a:rPr>
              <a:t>28</a:t>
            </a:r>
            <a:r>
              <a:rPr lang="ru-RU" sz="2000" b="1" dirty="0" smtClean="0">
                <a:solidFill>
                  <a:srgbClr val="058D8D"/>
                </a:solidFill>
                <a:latin typeface="Myriad Pro" panose="020B0503030403020204" pitchFamily="34" charset="0"/>
              </a:rPr>
              <a:t> свалок</a:t>
            </a:r>
          </a:p>
          <a:p>
            <a:pPr lvl="0" algn="ctr"/>
            <a:r>
              <a:rPr lang="ru-RU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</a:rPr>
              <a:t>НА ЗЕМЛЯХ </a:t>
            </a:r>
            <a:r>
              <a:rPr lang="ru-RU" sz="1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Myriad Pro" panose="020B0503030403020204" pitchFamily="34" charset="0"/>
              </a:rPr>
              <a:t>НАСЕЛЕННЫХ ПУНКТОВ</a:t>
            </a:r>
            <a:endParaRPr lang="ru-RU" sz="1200" dirty="0">
              <a:solidFill>
                <a:prstClr val="black">
                  <a:lumMod val="85000"/>
                  <a:lumOff val="15000"/>
                </a:prstClr>
              </a:solidFill>
              <a:latin typeface="Myriad Pro" panose="020B0503030403020204" pitchFamily="34" charset="0"/>
            </a:endParaRPr>
          </a:p>
          <a:p>
            <a:pPr algn="ctr"/>
            <a:endParaRPr lang="ru-RU" sz="2000" dirty="0">
              <a:solidFill>
                <a:srgbClr val="058D8D"/>
              </a:solidFill>
              <a:latin typeface="Myriad Pro" panose="020B0503030403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344563" y="1035090"/>
            <a:ext cx="13628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58D8D"/>
                </a:solidFill>
                <a:latin typeface="Myriad Pro" panose="020B0503030403020204" pitchFamily="34" charset="0"/>
              </a:rPr>
              <a:t>114 </a:t>
            </a:r>
            <a:r>
              <a:rPr lang="ru-RU" sz="2000" b="1" dirty="0" smtClean="0">
                <a:solidFill>
                  <a:srgbClr val="058D8D"/>
                </a:solidFill>
                <a:latin typeface="Myriad Pro" panose="020B0503030403020204" pitchFamily="34" charset="0"/>
              </a:rPr>
              <a:t>свалок</a:t>
            </a:r>
          </a:p>
          <a:p>
            <a:pPr algn="ctr"/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</a:rPr>
              <a:t>НА ЗЕМЛЯХ ЛЕСНОГО ФОНДА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54" name="Подзаголовок 2"/>
          <p:cNvSpPr txBox="1">
            <a:spLocks/>
          </p:cNvSpPr>
          <p:nvPr/>
        </p:nvSpPr>
        <p:spPr>
          <a:xfrm>
            <a:off x="1733486" y="4620987"/>
            <a:ext cx="5383019" cy="345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 Cond" panose="020B0506030403020204" pitchFamily="34" charset="0"/>
              </a:rPr>
              <a:t>ЗАПЛАНИРОВАНО НА 2023 г.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939" y="4972785"/>
            <a:ext cx="323849" cy="325468"/>
          </a:xfrm>
          <a:prstGeom prst="rect">
            <a:avLst/>
          </a:prstGeom>
        </p:spPr>
      </p:pic>
      <p:sp>
        <p:nvSpPr>
          <p:cNvPr id="56" name="Подзаголовок 2"/>
          <p:cNvSpPr txBox="1">
            <a:spLocks/>
          </p:cNvSpPr>
          <p:nvPr/>
        </p:nvSpPr>
        <p:spPr>
          <a:xfrm>
            <a:off x="741666" y="5008933"/>
            <a:ext cx="9157897" cy="3285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400" dirty="0" smtClean="0">
                <a:solidFill>
                  <a:srgbClr val="005426"/>
                </a:solidFill>
                <a:latin typeface="Myriad Pro Cond" panose="020B0506030403020204" pitchFamily="34" charset="0"/>
              </a:rPr>
              <a:t>Активизировать работу муниципалитетов</a:t>
            </a:r>
            <a:endParaRPr lang="ru-RU" sz="2400" dirty="0">
              <a:solidFill>
                <a:srgbClr val="005426"/>
              </a:solidFill>
              <a:latin typeface="Myriad Pro Cond" panose="020B0506030403020204" pitchFamily="34" charset="0"/>
            </a:endParaRPr>
          </a:p>
        </p:txBody>
      </p:sp>
      <p:sp>
        <p:nvSpPr>
          <p:cNvPr id="57" name="Подзаголовок 2"/>
          <p:cNvSpPr txBox="1">
            <a:spLocks/>
          </p:cNvSpPr>
          <p:nvPr/>
        </p:nvSpPr>
        <p:spPr>
          <a:xfrm>
            <a:off x="740771" y="5552223"/>
            <a:ext cx="9157897" cy="3285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400" dirty="0" smtClean="0">
                <a:solidFill>
                  <a:srgbClr val="005426"/>
                </a:solidFill>
                <a:latin typeface="Myriad Pro Cond" panose="020B0506030403020204" pitchFamily="34" charset="0"/>
              </a:rPr>
              <a:t>Продолжить ликвидацию свалок в лесном фонде</a:t>
            </a:r>
            <a:endParaRPr lang="ru-RU" sz="2400" dirty="0">
              <a:solidFill>
                <a:srgbClr val="005426"/>
              </a:solidFill>
              <a:latin typeface="Myriad Pro Cond" panose="020B0506030403020204" pitchFamily="34" charset="0"/>
            </a:endParaRPr>
          </a:p>
        </p:txBody>
      </p:sp>
      <p:sp>
        <p:nvSpPr>
          <p:cNvPr id="58" name="Подзаголовок 2"/>
          <p:cNvSpPr txBox="1">
            <a:spLocks/>
          </p:cNvSpPr>
          <p:nvPr/>
        </p:nvSpPr>
        <p:spPr>
          <a:xfrm>
            <a:off x="746044" y="6071614"/>
            <a:ext cx="6539423" cy="3285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400" dirty="0" smtClean="0">
                <a:solidFill>
                  <a:srgbClr val="005426"/>
                </a:solidFill>
                <a:latin typeface="Myriad Pro Cond" panose="020B0506030403020204" pitchFamily="34" charset="0"/>
              </a:rPr>
              <a:t>Не допускать образования новых свалок</a:t>
            </a:r>
            <a:endParaRPr lang="ru-RU" sz="2400" dirty="0">
              <a:solidFill>
                <a:srgbClr val="005426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043" y="5509372"/>
            <a:ext cx="323849" cy="32546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043" y="6067965"/>
            <a:ext cx="323849" cy="325468"/>
          </a:xfrm>
          <a:prstGeom prst="rect">
            <a:avLst/>
          </a:prstGeom>
        </p:spPr>
      </p:pic>
      <p:cxnSp>
        <p:nvCxnSpPr>
          <p:cNvPr id="62" name="Прямая соединительная линия 61"/>
          <p:cNvCxnSpPr/>
          <p:nvPr/>
        </p:nvCxnSpPr>
        <p:spPr>
          <a:xfrm flipV="1">
            <a:off x="3031412" y="1712916"/>
            <a:ext cx="1013065" cy="4068"/>
          </a:xfrm>
          <a:prstGeom prst="line">
            <a:avLst/>
          </a:prstGeom>
          <a:ln w="38100">
            <a:solidFill>
              <a:srgbClr val="058D8D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V="1">
            <a:off x="6519467" y="1700266"/>
            <a:ext cx="1013065" cy="4068"/>
          </a:xfrm>
          <a:prstGeom prst="line">
            <a:avLst/>
          </a:prstGeom>
          <a:ln w="38100">
            <a:solidFill>
              <a:srgbClr val="058D8D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>
            <a:off x="-7137" y="3621358"/>
            <a:ext cx="735259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rgbClr val="C00000"/>
                </a:solidFill>
              </a:rPr>
              <a:t>Значение показателя «Качество окружающей среды» </a:t>
            </a:r>
            <a:r>
              <a:rPr lang="ru-RU" sz="1400" i="1" dirty="0" smtClean="0">
                <a:solidFill>
                  <a:srgbClr val="C00000"/>
                </a:solidFill>
              </a:rPr>
              <a:t>в 2022 году </a:t>
            </a:r>
          </a:p>
          <a:p>
            <a:pPr algn="ctr"/>
            <a:r>
              <a:rPr lang="ru-RU" sz="1400" i="1" dirty="0" smtClean="0">
                <a:solidFill>
                  <a:srgbClr val="C00000"/>
                </a:solidFill>
              </a:rPr>
              <a:t>фактически </a:t>
            </a:r>
            <a:r>
              <a:rPr lang="ru-RU" sz="1400" i="1" dirty="0">
                <a:solidFill>
                  <a:srgbClr val="C00000"/>
                </a:solidFill>
              </a:rPr>
              <a:t>достигнуто в размере </a:t>
            </a:r>
            <a:r>
              <a:rPr lang="ru-RU" sz="1400" b="1" i="1" dirty="0">
                <a:solidFill>
                  <a:srgbClr val="C00000"/>
                </a:solidFill>
              </a:rPr>
              <a:t>114</a:t>
            </a:r>
            <a:r>
              <a:rPr lang="ru-RU" sz="1400" b="1" i="1" dirty="0" smtClean="0">
                <a:solidFill>
                  <a:srgbClr val="C00000"/>
                </a:solidFill>
              </a:rPr>
              <a:t>% </a:t>
            </a:r>
            <a:r>
              <a:rPr lang="ru-RU" sz="1400" i="1" dirty="0">
                <a:solidFill>
                  <a:srgbClr val="C00000"/>
                </a:solidFill>
              </a:rPr>
              <a:t>при плане 106,3% </a:t>
            </a:r>
            <a:r>
              <a:rPr lang="ru-RU" sz="1400" b="1" i="1" dirty="0" smtClean="0">
                <a:solidFill>
                  <a:srgbClr val="C00000"/>
                </a:solidFill>
              </a:rPr>
              <a:t>.</a:t>
            </a:r>
            <a:endParaRPr lang="ru-RU" sz="1400" i="1" dirty="0" smtClean="0">
              <a:solidFill>
                <a:srgbClr val="C0000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ru-RU" sz="1400" i="1" dirty="0" smtClean="0">
                <a:solidFill>
                  <a:srgbClr val="C00000"/>
                </a:solidFill>
              </a:rPr>
              <a:t>Плановое </a:t>
            </a:r>
            <a:r>
              <a:rPr lang="ru-RU" sz="1400" i="1" dirty="0">
                <a:solidFill>
                  <a:srgbClr val="C00000"/>
                </a:solidFill>
              </a:rPr>
              <a:t>значение показателя на 2023 год </a:t>
            </a:r>
            <a:r>
              <a:rPr lang="ru-RU" sz="1400" i="1" dirty="0" smtClean="0">
                <a:solidFill>
                  <a:srgbClr val="C00000"/>
                </a:solidFill>
              </a:rPr>
              <a:t>- </a:t>
            </a:r>
            <a:r>
              <a:rPr lang="ru-RU" sz="1400" b="1" i="1" dirty="0">
                <a:solidFill>
                  <a:srgbClr val="C00000"/>
                </a:solidFill>
              </a:rPr>
              <a:t>104,2%</a:t>
            </a:r>
            <a:r>
              <a:rPr lang="ru-RU" sz="1400" i="1" dirty="0">
                <a:solidFill>
                  <a:srgbClr val="C00000"/>
                </a:solidFill>
              </a:rPr>
              <a:t>. 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3583977" y="3023615"/>
            <a:ext cx="2275171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E732C"/>
                </a:solidFill>
                <a:latin typeface="Myriad Pro" panose="020B0503030403020204" pitchFamily="34" charset="0"/>
              </a:rPr>
              <a:t>281 </a:t>
            </a:r>
            <a:r>
              <a:rPr lang="ru-RU" b="1" dirty="0" smtClean="0">
                <a:solidFill>
                  <a:srgbClr val="FE732C"/>
                </a:solidFill>
                <a:latin typeface="Myriad Pro" panose="020B0503030403020204" pitchFamily="34" charset="0"/>
              </a:rPr>
              <a:t>СВАЛКА</a:t>
            </a:r>
            <a:r>
              <a:rPr lang="ru-RU" b="1" dirty="0" smtClean="0">
                <a:solidFill>
                  <a:srgbClr val="FE732C"/>
                </a:solidFill>
                <a:latin typeface="Myriad Pro" panose="020B0503030403020204" pitchFamily="34" charset="0"/>
              </a:rPr>
              <a:t/>
            </a:r>
            <a:br>
              <a:rPr lang="ru-RU" b="1" dirty="0" smtClean="0">
                <a:solidFill>
                  <a:srgbClr val="FE732C"/>
                </a:solidFill>
                <a:latin typeface="Myriad Pro" panose="020B0503030403020204" pitchFamily="34" charset="0"/>
              </a:rPr>
            </a:br>
            <a:r>
              <a:rPr lang="ru-RU" sz="1100" b="1" dirty="0" smtClean="0">
                <a:latin typeface="Myriad Pro" panose="020B0503030403020204" pitchFamily="34" charset="0"/>
              </a:rPr>
              <a:t>В НАСЕЛЕННЫХ ПУНКТАХ</a:t>
            </a:r>
            <a:endParaRPr lang="ru-RU" sz="1100" b="1" dirty="0">
              <a:latin typeface="Myriad Pro" panose="020B0503030403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67722" y="3007092"/>
            <a:ext cx="2864533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E732C"/>
                </a:solidFill>
                <a:latin typeface="Myriad Pro" panose="020B0503030403020204" pitchFamily="34" charset="0"/>
              </a:rPr>
              <a:t>412 </a:t>
            </a:r>
            <a:r>
              <a:rPr lang="ru-RU" b="1" dirty="0" smtClean="0">
                <a:solidFill>
                  <a:srgbClr val="FE732C"/>
                </a:solidFill>
                <a:latin typeface="Myriad Pro" panose="020B0503030403020204" pitchFamily="34" charset="0"/>
              </a:rPr>
              <a:t>СВАЛОК</a:t>
            </a:r>
            <a:br>
              <a:rPr lang="ru-RU" b="1" dirty="0" smtClean="0">
                <a:solidFill>
                  <a:srgbClr val="FE732C"/>
                </a:solidFill>
                <a:latin typeface="Myriad Pro" panose="020B0503030403020204" pitchFamily="34" charset="0"/>
              </a:rPr>
            </a:br>
            <a:r>
              <a:rPr lang="ru-RU" sz="1100" b="1" dirty="0" smtClean="0">
                <a:latin typeface="Myriad Pro" panose="020B0503030403020204" pitchFamily="34" charset="0"/>
              </a:rPr>
              <a:t>НА ЗЕМЛЯХ ЛЕСНОГО ФОНДА</a:t>
            </a:r>
            <a:endParaRPr lang="ru-RU" sz="11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9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58634BF-E99C-4424-B5BE-1E6770423EBA}"/>
              </a:ext>
            </a:extLst>
          </p:cNvPr>
          <p:cNvSpPr/>
          <p:nvPr/>
        </p:nvSpPr>
        <p:spPr>
          <a:xfrm>
            <a:off x="0" y="531510"/>
            <a:ext cx="12192000" cy="632649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90"/>
          <a:stretch/>
        </p:blipFill>
        <p:spPr>
          <a:xfrm>
            <a:off x="5892880" y="0"/>
            <a:ext cx="6299120" cy="6858000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166348" y="1485035"/>
            <a:ext cx="6729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latin typeface="Myriad Pro" panose="020B0503030403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11936" y="1413543"/>
            <a:ext cx="3002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endParaRPr lang="ru-RU" sz="1000" dirty="0" smtClean="0">
              <a:latin typeface="Myriad Pro" panose="020B0503030403020204" pitchFamily="34" charset="0"/>
            </a:endParaRPr>
          </a:p>
        </p:txBody>
      </p:sp>
      <p:sp>
        <p:nvSpPr>
          <p:cNvPr id="220" name="Прямоугольник 219"/>
          <p:cNvSpPr/>
          <p:nvPr/>
        </p:nvSpPr>
        <p:spPr>
          <a:xfrm>
            <a:off x="3538923" y="4179823"/>
            <a:ext cx="9637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E732C"/>
                </a:solidFill>
              </a:rPr>
              <a:t>798</a:t>
            </a:r>
            <a:endParaRPr lang="ru-RU" sz="4000" dirty="0">
              <a:solidFill>
                <a:srgbClr val="FE732C"/>
              </a:solidFill>
            </a:endParaRPr>
          </a:p>
        </p:txBody>
      </p:sp>
      <p:sp>
        <p:nvSpPr>
          <p:cNvPr id="221" name="Прямоугольник 220"/>
          <p:cNvSpPr/>
          <p:nvPr/>
        </p:nvSpPr>
        <p:spPr>
          <a:xfrm>
            <a:off x="4326303" y="4359002"/>
            <a:ext cx="13720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E732C"/>
                </a:solidFill>
                <a:latin typeface="Myriad Pro" panose="020B0503030403020204" pitchFamily="34" charset="0"/>
              </a:rPr>
              <a:t>ТЫС. КУБ. М</a:t>
            </a:r>
            <a:endParaRPr lang="ru-RU" sz="1200" b="1" dirty="0">
              <a:solidFill>
                <a:srgbClr val="FE732C"/>
              </a:solidFill>
              <a:latin typeface="Myriad Pro" panose="020B0503030403020204" pitchFamily="34" charset="0"/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4364899" y="4513284"/>
            <a:ext cx="29310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Myriad Pro" panose="020B0503030403020204" pitchFamily="34" charset="0"/>
              </a:rPr>
              <a:t>ОТХОДОВ</a:t>
            </a:r>
            <a:endParaRPr lang="ru-RU" sz="1200" b="1" dirty="0">
              <a:solidFill>
                <a:srgbClr val="C00000"/>
              </a:solidFill>
              <a:latin typeface="Myriad Pro" panose="020B0503030403020204" pitchFamily="34" charset="0"/>
            </a:endParaRPr>
          </a:p>
        </p:txBody>
      </p:sp>
      <p:sp>
        <p:nvSpPr>
          <p:cNvPr id="223" name="Прямоугольник 222"/>
          <p:cNvSpPr/>
          <p:nvPr/>
        </p:nvSpPr>
        <p:spPr>
          <a:xfrm>
            <a:off x="143088" y="694702"/>
            <a:ext cx="61999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latin typeface="Myriad Pro" panose="020B0503030403020204" pitchFamily="34" charset="0"/>
              </a:rPr>
              <a:t>5 СВАЛОК:  ОСТРОВНЫЕ </a:t>
            </a:r>
            <a:r>
              <a:rPr lang="ru-RU" sz="1600" b="1" dirty="0" smtClean="0">
                <a:solidFill>
                  <a:srgbClr val="0070C0"/>
                </a:solidFill>
                <a:latin typeface="Myriad Pro" panose="020B0503030403020204" pitchFamily="34" charset="0"/>
              </a:rPr>
              <a:t>ТЕРРИТОРИИ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Myriad Pro" panose="020B0503030403020204" pitchFamily="34" charset="0"/>
              </a:rPr>
              <a:t>Г</a:t>
            </a:r>
            <a:r>
              <a:rPr lang="ru-RU" sz="1600" b="1" dirty="0" smtClean="0">
                <a:solidFill>
                  <a:srgbClr val="0070C0"/>
                </a:solidFill>
                <a:latin typeface="Myriad Pro" panose="020B0503030403020204" pitchFamily="34" charset="0"/>
              </a:rPr>
              <a:t>. </a:t>
            </a:r>
            <a:r>
              <a:rPr lang="ru-RU" sz="1600" b="1" dirty="0">
                <a:solidFill>
                  <a:srgbClr val="0070C0"/>
                </a:solidFill>
                <a:latin typeface="Myriad Pro" panose="020B0503030403020204" pitchFamily="34" charset="0"/>
              </a:rPr>
              <a:t>АРХАНГЕЛЬСКА (4 СВАЛКИ) </a:t>
            </a:r>
            <a:endParaRPr lang="ru-RU" sz="1600" b="1" dirty="0" smtClean="0">
              <a:solidFill>
                <a:srgbClr val="0070C0"/>
              </a:solidFill>
              <a:latin typeface="Myriad Pro" panose="020B0503030403020204" pitchFamily="34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Myriad Pro" panose="020B0503030403020204" pitchFamily="34" charset="0"/>
              </a:rPr>
              <a:t>И </a:t>
            </a:r>
            <a:r>
              <a:rPr lang="ru-RU" sz="1600" b="1" dirty="0" smtClean="0">
                <a:solidFill>
                  <a:srgbClr val="0070C0"/>
                </a:solidFill>
                <a:latin typeface="Myriad Pro" panose="020B0503030403020204" pitchFamily="34" charset="0"/>
              </a:rPr>
              <a:t>Г. НЯНДОМА (1 СВАЛКА)</a:t>
            </a:r>
            <a:endParaRPr lang="ru-RU" sz="16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sp>
        <p:nvSpPr>
          <p:cNvPr id="224" name="Прямоугольник 223"/>
          <p:cNvSpPr/>
          <p:nvPr/>
        </p:nvSpPr>
        <p:spPr>
          <a:xfrm>
            <a:off x="1333236" y="4846457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E732C"/>
                </a:solidFill>
              </a:rPr>
              <a:t>59</a:t>
            </a:r>
            <a:endParaRPr lang="ru-RU" sz="4000" dirty="0">
              <a:solidFill>
                <a:srgbClr val="FE732C"/>
              </a:solidFill>
            </a:endParaRPr>
          </a:p>
        </p:txBody>
      </p:sp>
      <p:sp>
        <p:nvSpPr>
          <p:cNvPr id="225" name="Прямоугольник 224"/>
          <p:cNvSpPr/>
          <p:nvPr/>
        </p:nvSpPr>
        <p:spPr>
          <a:xfrm>
            <a:off x="1892525" y="5006993"/>
            <a:ext cx="13720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E732C"/>
                </a:solidFill>
                <a:latin typeface="Myriad Pro" panose="020B0503030403020204" pitchFamily="34" charset="0"/>
              </a:rPr>
              <a:t>ГЕКТАР</a:t>
            </a:r>
            <a:endParaRPr lang="ru-RU" sz="1200" b="1" dirty="0">
              <a:solidFill>
                <a:srgbClr val="FE732C"/>
              </a:solidFill>
              <a:latin typeface="Myriad Pro" panose="020B0503030403020204" pitchFamily="34" charset="0"/>
            </a:endParaRPr>
          </a:p>
        </p:txBody>
      </p:sp>
      <p:sp>
        <p:nvSpPr>
          <p:cNvPr id="226" name="Прямоугольник 225"/>
          <p:cNvSpPr/>
          <p:nvPr/>
        </p:nvSpPr>
        <p:spPr>
          <a:xfrm>
            <a:off x="1896402" y="5149134"/>
            <a:ext cx="29310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Myriad Pro" panose="020B0503030403020204" pitchFamily="34" charset="0"/>
              </a:rPr>
              <a:t>ЗАНЯТО ОТХОДАМИ</a:t>
            </a:r>
            <a:endParaRPr lang="ru-RU" sz="1200" b="1" dirty="0">
              <a:solidFill>
                <a:srgbClr val="C00000"/>
              </a:solidFill>
              <a:latin typeface="Myriad Pro" panose="020B0503030403020204" pitchFamily="34" charset="0"/>
            </a:endParaRPr>
          </a:p>
        </p:txBody>
      </p:sp>
      <p:sp>
        <p:nvSpPr>
          <p:cNvPr id="204" name="Подзаголовок 2"/>
          <p:cNvSpPr txBox="1">
            <a:spLocks/>
          </p:cNvSpPr>
          <p:nvPr/>
        </p:nvSpPr>
        <p:spPr>
          <a:xfrm>
            <a:off x="143088" y="1536039"/>
            <a:ext cx="1305618" cy="345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</a:pPr>
            <a:r>
              <a:rPr lang="ru-RU" b="1" dirty="0" smtClean="0">
                <a:solidFill>
                  <a:srgbClr val="37808F"/>
                </a:solidFill>
                <a:latin typeface="Myriad Pro Cond" panose="020B0506030403020204" pitchFamily="34" charset="0"/>
              </a:rPr>
              <a:t>2022 год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yriad Pro Cond" panose="020B0506030403020204" pitchFamily="34" charset="0"/>
            </a:endParaRPr>
          </a:p>
        </p:txBody>
      </p:sp>
      <p:pic>
        <p:nvPicPr>
          <p:cNvPr id="205" name="Рисунок 204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907" y="1567555"/>
            <a:ext cx="378047" cy="378047"/>
          </a:xfrm>
          <a:prstGeom prst="rect">
            <a:avLst/>
          </a:prstGeom>
        </p:spPr>
      </p:pic>
      <p:sp>
        <p:nvSpPr>
          <p:cNvPr id="206" name="Прямоугольник 205"/>
          <p:cNvSpPr/>
          <p:nvPr/>
        </p:nvSpPr>
        <p:spPr>
          <a:xfrm>
            <a:off x="2022184" y="1463456"/>
            <a:ext cx="30082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E732C"/>
                </a:solidFill>
              </a:rPr>
              <a:t>ПОДГОТОВЛЕНА ПСД </a:t>
            </a:r>
            <a:endParaRPr lang="ru-RU" sz="2000" dirty="0">
              <a:solidFill>
                <a:srgbClr val="FE732C"/>
              </a:solidFill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2003901" y="1767974"/>
            <a:ext cx="36944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Myriad Pro" panose="020B0503030403020204" pitchFamily="34" charset="0"/>
              </a:rPr>
              <a:t>ПОРЯДКА 80 МЛН. РУБЛЕЙ ВЫДЕЛЕНО</a:t>
            </a:r>
          </a:p>
          <a:p>
            <a:r>
              <a:rPr lang="ru-RU" sz="1400" dirty="0" smtClean="0">
                <a:latin typeface="Myriad Pro" panose="020B0503030403020204" pitchFamily="34" charset="0"/>
              </a:rPr>
              <a:t>ИЗ ОБЛАСТНОГО БЮДЖЕТА НА ПРОЕКТИРОВАНИЕ</a:t>
            </a:r>
          </a:p>
        </p:txBody>
      </p:sp>
      <p:pic>
        <p:nvPicPr>
          <p:cNvPr id="209" name="Рисунок 208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0" y="2797937"/>
            <a:ext cx="387393" cy="387393"/>
          </a:xfrm>
          <a:prstGeom prst="rect">
            <a:avLst/>
          </a:prstGeom>
        </p:spPr>
      </p:pic>
      <p:sp>
        <p:nvSpPr>
          <p:cNvPr id="228" name="Прямоугольник 227"/>
          <p:cNvSpPr/>
          <p:nvPr/>
        </p:nvSpPr>
        <p:spPr>
          <a:xfrm>
            <a:off x="700163" y="2781983"/>
            <a:ext cx="51927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E732C"/>
                </a:solidFill>
              </a:rPr>
              <a:t>ЗАЯВКА НА ЛИКВИДАЦИЮ СВАЛОК ПРОШЛА ОТБОР НА УЧАСТИЕ В ФЕДЕРАЛЬНОМ ПРОЕКТЕ «ЧИСТАЯ СТРАНА»</a:t>
            </a:r>
            <a:endParaRPr lang="ru-RU" sz="2000" dirty="0">
              <a:solidFill>
                <a:srgbClr val="FE732C"/>
              </a:solidFill>
            </a:endParaRPr>
          </a:p>
        </p:txBody>
      </p:sp>
      <p:sp>
        <p:nvSpPr>
          <p:cNvPr id="229" name="Подзаголовок 2"/>
          <p:cNvSpPr txBox="1">
            <a:spLocks/>
          </p:cNvSpPr>
          <p:nvPr/>
        </p:nvSpPr>
        <p:spPr>
          <a:xfrm>
            <a:off x="166093" y="4331100"/>
            <a:ext cx="2256362" cy="440391"/>
          </a:xfrm>
          <a:prstGeom prst="rect">
            <a:avLst/>
          </a:prstGeom>
          <a:solidFill>
            <a:srgbClr val="FE732C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Myriad Pro Cond" panose="020B0506030403020204" pitchFamily="34" charset="0"/>
              </a:rPr>
              <a:t>В СООТВЕТСТВИИ С ПСД</a:t>
            </a:r>
            <a:endParaRPr lang="ru-RU" sz="1600" dirty="0">
              <a:solidFill>
                <a:schemeClr val="bg1"/>
              </a:solidFill>
              <a:latin typeface="Myriad Pro Cond" panose="020B0506030403020204" pitchFamily="34" charset="0"/>
            </a:endParaRPr>
          </a:p>
        </p:txBody>
      </p:sp>
      <p:pic>
        <p:nvPicPr>
          <p:cNvPr id="230" name="Рисунок 2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78" y="4215996"/>
            <a:ext cx="538473" cy="538473"/>
          </a:xfrm>
          <a:prstGeom prst="rect">
            <a:avLst/>
          </a:prstGeom>
        </p:spPr>
      </p:pic>
      <p:pic>
        <p:nvPicPr>
          <p:cNvPr id="231" name="Рисунок 2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47" y="5577999"/>
            <a:ext cx="360907" cy="556174"/>
          </a:xfrm>
          <a:prstGeom prst="rect">
            <a:avLst/>
          </a:prstGeom>
        </p:spPr>
      </p:pic>
      <p:pic>
        <p:nvPicPr>
          <p:cNvPr id="232" name="Рисунок 2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27" y="5735455"/>
            <a:ext cx="360907" cy="398718"/>
          </a:xfrm>
          <a:prstGeom prst="rect">
            <a:avLst/>
          </a:prstGeom>
        </p:spPr>
      </p:pic>
      <p:sp>
        <p:nvSpPr>
          <p:cNvPr id="233" name="Прямоугольник 232"/>
          <p:cNvSpPr/>
          <p:nvPr/>
        </p:nvSpPr>
        <p:spPr>
          <a:xfrm>
            <a:off x="1231614" y="5576788"/>
            <a:ext cx="13388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E732C"/>
                </a:solidFill>
              </a:rPr>
              <a:t>1 335</a:t>
            </a:r>
            <a:endParaRPr lang="ru-RU" sz="4000" dirty="0">
              <a:solidFill>
                <a:srgbClr val="FE732C"/>
              </a:solidFill>
            </a:endParaRPr>
          </a:p>
        </p:txBody>
      </p:sp>
      <p:sp>
        <p:nvSpPr>
          <p:cNvPr id="234" name="Прямоугольник 233"/>
          <p:cNvSpPr/>
          <p:nvPr/>
        </p:nvSpPr>
        <p:spPr>
          <a:xfrm>
            <a:off x="2441741" y="5724211"/>
            <a:ext cx="13720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E732C"/>
                </a:solidFill>
                <a:latin typeface="Myriad Pro" panose="020B0503030403020204" pitchFamily="34" charset="0"/>
              </a:rPr>
              <a:t>МЛН. РУБЛЕЙ</a:t>
            </a:r>
            <a:endParaRPr lang="ru-RU" sz="1200" b="1" dirty="0">
              <a:solidFill>
                <a:srgbClr val="FE732C"/>
              </a:solidFill>
              <a:latin typeface="Myriad Pro" panose="020B0503030403020204" pitchFamily="34" charset="0"/>
            </a:endParaRPr>
          </a:p>
        </p:txBody>
      </p:sp>
      <p:sp>
        <p:nvSpPr>
          <p:cNvPr id="235" name="Прямоугольник 234"/>
          <p:cNvSpPr/>
          <p:nvPr/>
        </p:nvSpPr>
        <p:spPr>
          <a:xfrm>
            <a:off x="2441044" y="5893689"/>
            <a:ext cx="2931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Myriad Pro" panose="020B0503030403020204" pitchFamily="34" charset="0"/>
              </a:rPr>
              <a:t>СТОИМОСТЬ РАБОТ</a:t>
            </a:r>
            <a:br>
              <a:rPr lang="ru-RU" sz="1200" dirty="0" smtClean="0">
                <a:latin typeface="Myriad Pro" panose="020B0503030403020204" pitchFamily="34" charset="0"/>
              </a:rPr>
            </a:br>
            <a:r>
              <a:rPr lang="ru-RU" sz="1200" dirty="0" smtClean="0">
                <a:latin typeface="Myriad Pro" panose="020B0503030403020204" pitchFamily="34" charset="0"/>
              </a:rPr>
              <a:t>ПО РЕКУЛЬТИВАЦИИ</a:t>
            </a:r>
            <a:endParaRPr lang="ru-RU" sz="1200" b="1" dirty="0">
              <a:solidFill>
                <a:srgbClr val="C00000"/>
              </a:solidFill>
              <a:latin typeface="Myriad Pro" panose="020B0503030403020204" pitchFamily="34" charset="0"/>
            </a:endParaRPr>
          </a:p>
        </p:txBody>
      </p:sp>
      <p:sp>
        <p:nvSpPr>
          <p:cNvPr id="241" name="Подзаголовок 2"/>
          <p:cNvSpPr txBox="1">
            <a:spLocks/>
          </p:cNvSpPr>
          <p:nvPr/>
        </p:nvSpPr>
        <p:spPr>
          <a:xfrm>
            <a:off x="144635" y="6474444"/>
            <a:ext cx="5896157" cy="3672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FF0000"/>
                </a:solidFill>
                <a:latin typeface="Myriad Pro Cond" panose="020B0506030403020204" pitchFamily="34" charset="0"/>
              </a:rPr>
              <a:t>В 2023 – 2024 ГГ. СВАЛКИ БУДУТ РЕКУЛЬТИВИРОВАНЫ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8F5F078-29D8-493B-B591-83842896043D}"/>
              </a:ext>
            </a:extLst>
          </p:cNvPr>
          <p:cNvGrpSpPr/>
          <p:nvPr/>
        </p:nvGrpSpPr>
        <p:grpSpPr>
          <a:xfrm>
            <a:off x="0" y="0"/>
            <a:ext cx="12192000" cy="531510"/>
            <a:chOff x="0" y="0"/>
            <a:chExt cx="12192000" cy="531510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8096F135-8D49-465C-A0C5-C049C73DBBD0}"/>
                </a:ext>
              </a:extLst>
            </p:cNvPr>
            <p:cNvSpPr/>
            <p:nvPr/>
          </p:nvSpPr>
          <p:spPr>
            <a:xfrm>
              <a:off x="0" y="0"/>
              <a:ext cx="12192000" cy="531510"/>
            </a:xfrm>
            <a:prstGeom prst="rect">
              <a:avLst/>
            </a:prstGeom>
            <a:solidFill>
              <a:srgbClr val="007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Реализация федерального проекта «Чистая страна» национального проекта «Экология» 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7DCD9D48-9A18-40CF-90B0-F8E10EEAE028}"/>
                </a:ext>
              </a:extLst>
            </p:cNvPr>
            <p:cNvSpPr/>
            <p:nvPr/>
          </p:nvSpPr>
          <p:spPr>
            <a:xfrm>
              <a:off x="10068225" y="97287"/>
              <a:ext cx="15067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АРХАНГЕЛЬСКАЯ</a:t>
              </a:r>
              <a:b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ОБЛАСТЬ</a:t>
              </a:r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E0B2BCE4-3074-4B9A-84F2-173BB6D7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1574972" y="22084"/>
              <a:ext cx="425672" cy="4753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5780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158634BF-E99C-4424-B5BE-1E6770423EBA}"/>
              </a:ext>
            </a:extLst>
          </p:cNvPr>
          <p:cNvSpPr/>
          <p:nvPr/>
        </p:nvSpPr>
        <p:spPr>
          <a:xfrm>
            <a:off x="12980" y="250716"/>
            <a:ext cx="12192000" cy="657535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68F5F078-29D8-493B-B591-83842896043D}"/>
              </a:ext>
            </a:extLst>
          </p:cNvPr>
          <p:cNvGrpSpPr/>
          <p:nvPr/>
        </p:nvGrpSpPr>
        <p:grpSpPr>
          <a:xfrm>
            <a:off x="0" y="0"/>
            <a:ext cx="12192000" cy="535298"/>
            <a:chOff x="0" y="0"/>
            <a:chExt cx="12192000" cy="535298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096F135-8D49-465C-A0C5-C049C73DBBD0}"/>
                </a:ext>
              </a:extLst>
            </p:cNvPr>
            <p:cNvSpPr/>
            <p:nvPr/>
          </p:nvSpPr>
          <p:spPr>
            <a:xfrm>
              <a:off x="0" y="0"/>
              <a:ext cx="12192000" cy="531510"/>
            </a:xfrm>
            <a:prstGeom prst="rect">
              <a:avLst/>
            </a:prstGeom>
            <a:solidFill>
              <a:srgbClr val="007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ПЛАНЫ ПО РЕКУЛЬТИВАЦИИ </a:t>
              </a:r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ПОЛИГОНОВ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7DCD9D48-9A18-40CF-90B0-F8E10EEAE028}"/>
                </a:ext>
              </a:extLst>
            </p:cNvPr>
            <p:cNvSpPr/>
            <p:nvPr/>
          </p:nvSpPr>
          <p:spPr>
            <a:xfrm>
              <a:off x="9899563" y="135188"/>
              <a:ext cx="15067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АРХАНГЕЛЬСКАЯ</a:t>
              </a:r>
              <a:b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ОБЛАСТЬ</a:t>
              </a:r>
            </a:p>
          </p:txBody>
        </p: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E0B2BCE4-3074-4B9A-84F2-173BB6D7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1574972" y="22084"/>
              <a:ext cx="425672" cy="475313"/>
            </a:xfrm>
            <a:prstGeom prst="rect">
              <a:avLst/>
            </a:prstGeom>
          </p:spPr>
        </p:pic>
      </p:grpSp>
      <p:sp>
        <p:nvSpPr>
          <p:cNvPr id="50" name="Прямоугольник 49"/>
          <p:cNvSpPr/>
          <p:nvPr/>
        </p:nvSpPr>
        <p:spPr>
          <a:xfrm>
            <a:off x="166348" y="1485035"/>
            <a:ext cx="67293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latin typeface="Myriad Pro" panose="020B0503030403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11936" y="1413543"/>
            <a:ext cx="3002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 </a:t>
            </a:r>
            <a:endParaRPr lang="ru-RU" sz="1000" dirty="0" smtClean="0">
              <a:latin typeface="Myriad Pro" panose="020B0503030403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8"/>
                    </a14:imgEffect>
                    <a14:imgEffect>
                      <a14:saturation sat="87000"/>
                    </a14:imgEffect>
                    <a14:imgEffect>
                      <a14:brightnessContrast bright="20000" contrast="-5000"/>
                    </a14:imgEffect>
                  </a14:imgLayer>
                </a14:imgProps>
              </a:ext>
            </a:extLst>
          </a:blip>
          <a:srcRect l="25372" t="28518" r="17570" b="5802"/>
          <a:stretch/>
        </p:blipFill>
        <p:spPr>
          <a:xfrm>
            <a:off x="6307668" y="692441"/>
            <a:ext cx="5884333" cy="34239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406"/>
            <a:ext cx="6307668" cy="342390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8304415" y="1400916"/>
            <a:ext cx="3708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ЭКСПЛУАТИРУЕТСЯ С 1961 г.</a:t>
            </a:r>
            <a:endParaRPr lang="ru-RU" sz="1000" dirty="0" smtClean="0">
              <a:latin typeface="Myriad Pro" panose="020B0503030403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715437" y="1567815"/>
            <a:ext cx="15520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FE732C"/>
                </a:solidFill>
              </a:rPr>
              <a:t>28,2</a:t>
            </a:r>
            <a:endParaRPr lang="ru-RU" sz="6000" dirty="0">
              <a:solidFill>
                <a:srgbClr val="FE732C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159637" y="1780174"/>
            <a:ext cx="1372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E732C"/>
                </a:solidFill>
                <a:latin typeface="Myriad Pro" panose="020B0503030403020204" pitchFamily="34" charset="0"/>
              </a:rPr>
              <a:t>ГЕКТАР</a:t>
            </a:r>
            <a:endParaRPr lang="ru-RU" sz="1400" b="1" dirty="0">
              <a:solidFill>
                <a:srgbClr val="FE732C"/>
              </a:solidFill>
              <a:latin typeface="Myriad Pro" panose="020B0503030403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153352" y="1958257"/>
            <a:ext cx="1895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Myriad Pro" panose="020B0503030403020204" pitchFamily="34" charset="0"/>
              </a:rPr>
              <a:t>ПЛОЩАДЬ ОБЪЕКТА</a:t>
            </a:r>
            <a:endParaRPr lang="ru-RU" sz="1400" b="1" dirty="0">
              <a:solidFill>
                <a:srgbClr val="C00000"/>
              </a:solidFill>
              <a:latin typeface="Myriad Pro" panose="020B0503030403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553027" y="2495122"/>
            <a:ext cx="35293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76129"/>
                </a:solidFill>
                <a:latin typeface="Myriad Pro" panose="020B0503030403020204" pitchFamily="34" charset="0"/>
              </a:rPr>
              <a:t>БОЛЕЕ 85 % </a:t>
            </a:r>
            <a:r>
              <a:rPr lang="ru-RU" sz="1200" dirty="0" smtClean="0">
                <a:solidFill>
                  <a:srgbClr val="076129"/>
                </a:solidFill>
                <a:latin typeface="Myriad Pro" panose="020B0503030403020204" pitchFamily="34" charset="0"/>
              </a:rPr>
              <a:t>ЗАПОЛНЕННОСТЬ ПОЛИГОНА</a:t>
            </a:r>
          </a:p>
          <a:p>
            <a:r>
              <a:rPr lang="ru-RU" sz="1200" dirty="0" smtClean="0">
                <a:solidFill>
                  <a:srgbClr val="076129"/>
                </a:solidFill>
                <a:latin typeface="Myriad Pro" panose="020B0503030403020204" pitchFamily="34" charset="0"/>
              </a:rPr>
              <a:t>ОСТАТОЧНОЙ ВМЕСТИМОСТИ ХВАТИТ</a:t>
            </a:r>
            <a:br>
              <a:rPr lang="ru-RU" sz="1200" dirty="0" smtClean="0">
                <a:solidFill>
                  <a:srgbClr val="076129"/>
                </a:solidFill>
                <a:latin typeface="Myriad Pro" panose="020B0503030403020204" pitchFamily="34" charset="0"/>
              </a:rPr>
            </a:br>
            <a:r>
              <a:rPr lang="ru-RU" sz="1200" dirty="0" smtClean="0">
                <a:solidFill>
                  <a:srgbClr val="076129"/>
                </a:solidFill>
                <a:latin typeface="Myriad Pro" panose="020B0503030403020204" pitchFamily="34" charset="0"/>
              </a:rPr>
              <a:t>МАКСИМУМ НА 4 – 4,5 ГОДА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307668" y="685975"/>
            <a:ext cx="1829589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ПОЛИГОН</a:t>
            </a:r>
            <a:b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г. АРХАНГЕЛЬСКА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307668" y="1339412"/>
            <a:ext cx="1829589" cy="73866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АЭРОПОРТ</a:t>
            </a:r>
            <a:b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ТАЛАГИ – 7-8 КМ</a:t>
            </a:r>
          </a:p>
          <a:p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п</a:t>
            </a: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ри нормативе</a:t>
            </a:r>
            <a:b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ru-RU" sz="1000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не менее 15 км</a:t>
            </a:r>
            <a:endParaRPr lang="ru-RU" sz="1000" dirty="0">
              <a:solidFill>
                <a:schemeClr val="accent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314118" y="2135412"/>
            <a:ext cx="1829589" cy="43088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ЗАБОЛОЧЕННЫЕ ТЕРРИТОРИИ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335603" y="2608256"/>
            <a:ext cx="1816689" cy="43088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В ЧЕРТЕ</a:t>
            </a:r>
            <a:b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</a:b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Г. АРХАНГЕЛЬСКА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307668" y="3073609"/>
            <a:ext cx="1816689" cy="76944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ЧАСТИЧНО В ЗОНЕ САНИТАРНОЙ ОХРАНЫ ИСТОЧНИКА ПИТЬЕВОГО ВОДОСНАБЖЕНИЯ</a:t>
            </a:r>
          </a:p>
        </p:txBody>
      </p:sp>
      <p:sp>
        <p:nvSpPr>
          <p:cNvPr id="35" name="Подзаголовок 2"/>
          <p:cNvSpPr txBox="1">
            <a:spLocks/>
          </p:cNvSpPr>
          <p:nvPr/>
        </p:nvSpPr>
        <p:spPr>
          <a:xfrm>
            <a:off x="9155048" y="1117419"/>
            <a:ext cx="3002857" cy="3155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Г. АРХАНГЕЛЬСК</a:t>
            </a:r>
          </a:p>
          <a:p>
            <a:pPr algn="l">
              <a:lnSpc>
                <a:spcPts val="2000"/>
              </a:lnSpc>
              <a:spcBef>
                <a:spcPts val="0"/>
              </a:spcBef>
            </a:pPr>
            <a:endParaRPr lang="ru-RU" sz="2400" dirty="0">
              <a:solidFill>
                <a:schemeClr val="tx1"/>
              </a:solidFill>
              <a:latin typeface="Myriad Pro Cond" panose="020B0506030403020204" pitchFamily="34" charset="0"/>
            </a:endParaRPr>
          </a:p>
        </p:txBody>
      </p:sp>
      <p:sp>
        <p:nvSpPr>
          <p:cNvPr id="36" name="Подзаголовок 2"/>
          <p:cNvSpPr txBox="1">
            <a:spLocks/>
          </p:cNvSpPr>
          <p:nvPr/>
        </p:nvSpPr>
        <p:spPr>
          <a:xfrm>
            <a:off x="6179693" y="4168106"/>
            <a:ext cx="3002857" cy="3155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Г. СЕВЕРОДВИНСК</a:t>
            </a:r>
          </a:p>
          <a:p>
            <a:pPr algn="l">
              <a:lnSpc>
                <a:spcPts val="2000"/>
              </a:lnSpc>
              <a:spcBef>
                <a:spcPts val="0"/>
              </a:spcBef>
            </a:pPr>
            <a:endParaRPr lang="ru-RU" sz="2400" dirty="0">
              <a:solidFill>
                <a:schemeClr val="tx1"/>
              </a:solidFill>
              <a:latin typeface="Myriad Pro Cond" panose="020B0506030403020204" pitchFamily="34" charset="0"/>
            </a:endParaRPr>
          </a:p>
        </p:txBody>
      </p:sp>
      <p:sp>
        <p:nvSpPr>
          <p:cNvPr id="37" name="Подзаголовок 2"/>
          <p:cNvSpPr txBox="1">
            <a:spLocks/>
          </p:cNvSpPr>
          <p:nvPr/>
        </p:nvSpPr>
        <p:spPr>
          <a:xfrm>
            <a:off x="9531821" y="4159375"/>
            <a:ext cx="3002857" cy="3155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F55B05"/>
                </a:solidFill>
                <a:latin typeface="Myriad Pro Cond" panose="020B0506030403020204" pitchFamily="34" charset="0"/>
              </a:rPr>
              <a:t>Г. НОВОДВИНСК</a:t>
            </a:r>
          </a:p>
          <a:p>
            <a:pPr algn="l">
              <a:lnSpc>
                <a:spcPts val="2000"/>
              </a:lnSpc>
              <a:spcBef>
                <a:spcPts val="0"/>
              </a:spcBef>
            </a:pPr>
            <a:endParaRPr lang="ru-RU" sz="2400" dirty="0">
              <a:solidFill>
                <a:schemeClr val="tx1"/>
              </a:solidFill>
              <a:latin typeface="Myriad Pro Cond" panose="020B0506030403020204" pitchFamily="34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5726742" y="4350141"/>
            <a:ext cx="11183" cy="2060642"/>
          </a:xfrm>
          <a:prstGeom prst="line">
            <a:avLst/>
          </a:prstGeom>
          <a:ln w="28575">
            <a:solidFill>
              <a:srgbClr val="06D3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9010723" y="4317166"/>
            <a:ext cx="11183" cy="2060642"/>
          </a:xfrm>
          <a:prstGeom prst="line">
            <a:avLst/>
          </a:prstGeom>
          <a:ln w="28575">
            <a:solidFill>
              <a:srgbClr val="06D3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5908717" y="4411297"/>
            <a:ext cx="3481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ЭКСПЛУАТИРУЕТСЯ С 1967 г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.</a:t>
            </a:r>
            <a:endParaRPr lang="ru-RU" sz="1000" dirty="0" smtClean="0">
              <a:latin typeface="Myriad Pro" panose="020B0503030403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9079376" y="4414582"/>
            <a:ext cx="34812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yriad Pro" panose="020B0503030403020204" pitchFamily="34" charset="0"/>
              </a:rPr>
              <a:t>ЭКСПЛУАТИРУЕТСЯ С 2003 г.</a:t>
            </a:r>
            <a:endParaRPr lang="ru-RU" sz="1500" dirty="0" smtClean="0">
              <a:latin typeface="Myriad Pro" panose="020B0503030403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9027610" y="5383933"/>
            <a:ext cx="3529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76129"/>
                </a:solidFill>
                <a:latin typeface="Myriad Pro" panose="020B0503030403020204" pitchFamily="34" charset="0"/>
              </a:rPr>
              <a:t>ПОЛНОСТЬЮ В ЗОНЕ САНИТАРНОЙ ОХРАНЫ ИСТОЧНИКА ПИТЬЕВОГО ВОДОСНАБЖЕНИЯ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5830970" y="4619509"/>
            <a:ext cx="15520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FE732C"/>
                </a:solidFill>
              </a:rPr>
              <a:t>28,8</a:t>
            </a:r>
            <a:endParaRPr lang="ru-RU" sz="6000" dirty="0">
              <a:solidFill>
                <a:srgbClr val="FE732C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302123" y="4806453"/>
            <a:ext cx="1372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E732C"/>
                </a:solidFill>
                <a:latin typeface="Myriad Pro" panose="020B0503030403020204" pitchFamily="34" charset="0"/>
              </a:rPr>
              <a:t>ГЕКТАР</a:t>
            </a:r>
            <a:endParaRPr lang="ru-RU" sz="1400" b="1" dirty="0">
              <a:solidFill>
                <a:srgbClr val="FE732C"/>
              </a:solidFill>
              <a:latin typeface="Myriad Pro" panose="020B0503030403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302123" y="5009288"/>
            <a:ext cx="15722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Myriad Pro" panose="020B0503030403020204" pitchFamily="34" charset="0"/>
              </a:rPr>
              <a:t>ПЛОЩАДЬ ОБЪЕКТА</a:t>
            </a:r>
            <a:endParaRPr lang="ru-RU" sz="1400" b="1" dirty="0">
              <a:solidFill>
                <a:srgbClr val="C00000"/>
              </a:solidFill>
              <a:latin typeface="Myriad Pro" panose="020B0503030403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985781" y="4533190"/>
            <a:ext cx="15520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FE732C"/>
                </a:solidFill>
              </a:rPr>
              <a:t>18,9</a:t>
            </a:r>
            <a:endParaRPr lang="ru-RU" sz="6000" dirty="0">
              <a:solidFill>
                <a:srgbClr val="FE732C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10415792" y="4779834"/>
            <a:ext cx="13720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FE732C"/>
                </a:solidFill>
                <a:latin typeface="Myriad Pro" panose="020B0503030403020204" pitchFamily="34" charset="0"/>
              </a:rPr>
              <a:t>ГЕКТАР</a:t>
            </a:r>
            <a:endParaRPr lang="ru-RU" sz="1400" b="1" dirty="0">
              <a:solidFill>
                <a:srgbClr val="FE732C"/>
              </a:solidFill>
              <a:latin typeface="Myriad Pro" panose="020B0503030403020204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0415792" y="4964137"/>
            <a:ext cx="17440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Myriad Pro" panose="020B0503030403020204" pitchFamily="34" charset="0"/>
              </a:rPr>
              <a:t>ПЛОЩАДЬ ОБЪЕКТА</a:t>
            </a:r>
            <a:endParaRPr lang="ru-RU" sz="1400" b="1" dirty="0">
              <a:solidFill>
                <a:srgbClr val="C00000"/>
              </a:solidFill>
              <a:latin typeface="Myriad Pro" panose="020B0503030403020204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5817634" y="5520631"/>
            <a:ext cx="327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76129"/>
                </a:solidFill>
                <a:latin typeface="Myriad Pro" panose="020B0503030403020204" pitchFamily="34" charset="0"/>
              </a:rPr>
              <a:t>РАЗМЕЩЕНИЕ ТКО НА РЕЗЕРВНЫХ КАРТАХ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5817634" y="6050047"/>
            <a:ext cx="35293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76129"/>
                </a:solidFill>
                <a:latin typeface="Myriad Pro" panose="020B0503030403020204" pitchFamily="34" charset="0"/>
              </a:rPr>
              <a:t>ВОЗГОРАНИЯ НА ОБЪЕКТЕ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9027610" y="6006491"/>
            <a:ext cx="35293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76129"/>
                </a:solidFill>
                <a:latin typeface="Myriad Pro" panose="020B0503030403020204" pitchFamily="34" charset="0"/>
              </a:rPr>
              <a:t>В ЧЕРТЕ Г. НОВОДВИНСКА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9035233" y="6212742"/>
            <a:ext cx="35293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76129"/>
                </a:solidFill>
                <a:latin typeface="Myriad Pro" panose="020B0503030403020204" pitchFamily="34" charset="0"/>
              </a:rPr>
              <a:t>ИСКЛЮЧЕН ИЗ ПОТОКОВ ТКО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145671" y="4077890"/>
            <a:ext cx="53904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НА ВЫПОЛНЕНИЕ РАБОТ ПО РАЗРАБОТКЕ ПСД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ДЛЯ РЕКУЛЬТИВАЦИИ ПОЛИГОНОВ Г. АРХАНГЕЛЬСКА, Г. СЕВЕРОДВИНСКА,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Г. НОВОДВИНСКА ЗАКЛЮЧЕНЫ КОНТРАКТЫ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(публично-правовая компания по формированию комплексной системы обращения с твердыми коммунальными отходами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«Российский экологический оператор»)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ПЛАНИРУЕМЫЙ СРОК ЗАВЕРШЕНИЯ РАБОТ – первый/второй кв. 2024 г.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83176" y="5964454"/>
            <a:ext cx="53904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РЕКУЛЬТИВАЦИЯ ПОЛИГОНОВ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В РАМКАХ ФЕДЕРАЛЬНОГО ПРОЕКТА «ГЕНЕРАЛЬНАЯ УБОРКА»</a:t>
            </a:r>
          </a:p>
        </p:txBody>
      </p:sp>
      <p:sp>
        <p:nvSpPr>
          <p:cNvPr id="2" name="Стрелка вправо 1"/>
          <p:cNvSpPr/>
          <p:nvPr/>
        </p:nvSpPr>
        <p:spPr>
          <a:xfrm rot="5400000">
            <a:off x="2482473" y="4961986"/>
            <a:ext cx="422157" cy="1682314"/>
          </a:xfrm>
          <a:prstGeom prst="rightArrow">
            <a:avLst/>
          </a:prstGeom>
          <a:solidFill>
            <a:srgbClr val="06D3D8"/>
          </a:solidFill>
          <a:ln>
            <a:solidFill>
              <a:srgbClr val="06D3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61347" y="6527617"/>
            <a:ext cx="116651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latin typeface="Myriad Pro" panose="020B0503030403020204" pitchFamily="34" charset="0"/>
              </a:rPr>
              <a:t>Постепенный вывод из эксплуатации остальных полигонов, разработка ПСД на их рекультивацию и последующая рекультивация в рамках ФП «Генеральная уборка»</a:t>
            </a:r>
          </a:p>
        </p:txBody>
      </p:sp>
    </p:spTree>
    <p:extLst>
      <p:ext uri="{BB962C8B-B14F-4D97-AF65-F5344CB8AC3E}">
        <p14:creationId xmlns:p14="http://schemas.microsoft.com/office/powerpoint/2010/main" val="418473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91356" y="454058"/>
            <a:ext cx="12372868" cy="64039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>
            <a:off x="11879826" y="6483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401179" y="618262"/>
            <a:ext cx="8001000" cy="50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35" tIns="38268" rIns="76535" bIns="38268">
            <a:spAutoFit/>
          </a:bodyPr>
          <a:lstStyle>
            <a:lvl1pPr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b="1" dirty="0" smtClean="0">
                <a:solidFill>
                  <a:srgbClr val="37808F"/>
                </a:solidFill>
                <a:latin typeface="Calibri" panose="020F0502020204030204" pitchFamily="34" charset="0"/>
              </a:rPr>
              <a:t>В ПРОЕКТ </a:t>
            </a:r>
            <a:r>
              <a:rPr lang="ru-RU" altLang="ru-RU" sz="2800" b="1" dirty="0" smtClean="0">
                <a:solidFill>
                  <a:srgbClr val="37808F"/>
                </a:solidFill>
                <a:latin typeface="Calibri" panose="020F0502020204030204" pitchFamily="34" charset="0"/>
              </a:rPr>
              <a:t>УЖЕ ВКЛЮЧЕНО </a:t>
            </a:r>
            <a:r>
              <a:rPr lang="ru-RU" altLang="ru-RU" sz="2800" b="1" dirty="0" smtClean="0">
                <a:solidFill>
                  <a:srgbClr val="37808F"/>
                </a:solidFill>
                <a:latin typeface="Calibri" panose="020F0502020204030204" pitchFamily="34" charset="0"/>
              </a:rPr>
              <a:t>4 ОБЪЕКТА</a:t>
            </a:r>
            <a:endParaRPr lang="ru-RU" altLang="ru-RU" sz="2000" b="1" dirty="0">
              <a:solidFill>
                <a:srgbClr val="37808F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AutoShape 18"/>
          <p:cNvSpPr>
            <a:spLocks noChangeArrowheads="1"/>
          </p:cNvSpPr>
          <p:nvPr/>
        </p:nvSpPr>
        <p:spPr bwMode="auto">
          <a:xfrm>
            <a:off x="797175" y="1237394"/>
            <a:ext cx="648030" cy="589186"/>
          </a:xfrm>
          <a:prstGeom prst="downArrow">
            <a:avLst>
              <a:gd name="adj1" fmla="val 50000"/>
              <a:gd name="adj2" fmla="val 27498"/>
            </a:avLst>
          </a:prstGeom>
          <a:solidFill>
            <a:srgbClr val="FE732C"/>
          </a:solidFill>
          <a:ln w="9525">
            <a:solidFill>
              <a:srgbClr val="FE732C"/>
            </a:solidFill>
            <a:miter lim="800000"/>
            <a:headEnd/>
            <a:tailEnd/>
          </a:ln>
        </p:spPr>
        <p:txBody>
          <a:bodyPr wrap="none" lIns="76535" tIns="38268" rIns="76535" bIns="3826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5" name="AutoShape 19"/>
          <p:cNvSpPr>
            <a:spLocks noChangeArrowheads="1"/>
          </p:cNvSpPr>
          <p:nvPr/>
        </p:nvSpPr>
        <p:spPr bwMode="auto">
          <a:xfrm>
            <a:off x="3144166" y="3299311"/>
            <a:ext cx="593255" cy="708467"/>
          </a:xfrm>
          <a:prstGeom prst="downArrow">
            <a:avLst>
              <a:gd name="adj1" fmla="val 50000"/>
              <a:gd name="adj2" fmla="val 27469"/>
            </a:avLst>
          </a:prstGeom>
          <a:solidFill>
            <a:srgbClr val="FE732C"/>
          </a:solidFill>
          <a:ln w="9525">
            <a:solidFill>
              <a:srgbClr val="FE732C"/>
            </a:solidFill>
            <a:miter lim="800000"/>
            <a:headEnd/>
            <a:tailEnd/>
          </a:ln>
        </p:spPr>
        <p:txBody>
          <a:bodyPr wrap="none" lIns="76535" tIns="38268" rIns="76535" bIns="3826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6" name="AutoShape 20"/>
          <p:cNvSpPr>
            <a:spLocks noChangeArrowheads="1"/>
          </p:cNvSpPr>
          <p:nvPr/>
        </p:nvSpPr>
        <p:spPr bwMode="auto">
          <a:xfrm>
            <a:off x="5133974" y="1203244"/>
            <a:ext cx="647701" cy="621266"/>
          </a:xfrm>
          <a:prstGeom prst="downArrow">
            <a:avLst>
              <a:gd name="adj1" fmla="val 50000"/>
              <a:gd name="adj2" fmla="val 27500"/>
            </a:avLst>
          </a:prstGeom>
          <a:solidFill>
            <a:srgbClr val="FE732C"/>
          </a:solidFill>
          <a:ln w="9525">
            <a:solidFill>
              <a:srgbClr val="FE732C"/>
            </a:solidFill>
            <a:miter lim="800000"/>
            <a:headEnd/>
            <a:tailEnd/>
          </a:ln>
        </p:spPr>
        <p:txBody>
          <a:bodyPr wrap="none" lIns="76535" tIns="38268" rIns="76535" bIns="3826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8" name="Text Box 23"/>
          <p:cNvSpPr txBox="1">
            <a:spLocks noChangeArrowheads="1"/>
          </p:cNvSpPr>
          <p:nvPr/>
        </p:nvSpPr>
        <p:spPr bwMode="auto">
          <a:xfrm>
            <a:off x="-14911" y="1851410"/>
            <a:ext cx="23606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35" tIns="38268" rIns="76535" bIns="38268">
            <a:spAutoFit/>
          </a:bodyPr>
          <a:lstStyle>
            <a:lvl1pPr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 dirty="0">
                <a:latin typeface="Calibri" panose="020F0502020204030204" pitchFamily="34" charset="0"/>
              </a:rPr>
              <a:t>Приморский район,</a:t>
            </a:r>
            <a:br>
              <a:rPr lang="ru-RU" altLang="ru-RU" b="1" dirty="0">
                <a:latin typeface="Calibri" panose="020F0502020204030204" pitchFamily="34" charset="0"/>
              </a:rPr>
            </a:br>
            <a:r>
              <a:rPr lang="ru-RU" altLang="ru-RU" b="1" dirty="0">
                <a:latin typeface="Calibri" panose="020F0502020204030204" pitchFamily="34" charset="0"/>
              </a:rPr>
              <a:t>д. Лахта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b="1" dirty="0">
                <a:solidFill>
                  <a:srgbClr val="37808F"/>
                </a:solidFill>
                <a:latin typeface="Calibri" panose="020F0502020204030204" pitchFamily="34" charset="0"/>
              </a:rPr>
              <a:t>территория бывшей котельной</a:t>
            </a:r>
          </a:p>
        </p:txBody>
      </p:sp>
      <p:sp>
        <p:nvSpPr>
          <p:cNvPr id="49" name="Text Box 24"/>
          <p:cNvSpPr txBox="1">
            <a:spLocks noChangeArrowheads="1"/>
          </p:cNvSpPr>
          <p:nvPr/>
        </p:nvSpPr>
        <p:spPr bwMode="auto">
          <a:xfrm>
            <a:off x="6159969" y="4372592"/>
            <a:ext cx="2620963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35" tIns="38268" rIns="76535" bIns="38268">
            <a:spAutoFit/>
          </a:bodyPr>
          <a:lstStyle>
            <a:lvl1pPr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 dirty="0">
                <a:latin typeface="Calibri" panose="020F0502020204030204" pitchFamily="34" charset="0"/>
              </a:rPr>
              <a:t>г. Мирный 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b="1" dirty="0">
                <a:solidFill>
                  <a:srgbClr val="37808F"/>
                </a:solidFill>
                <a:latin typeface="Calibri" panose="020F0502020204030204" pitchFamily="34" charset="0"/>
              </a:rPr>
              <a:t>территория бывшего завода ЖБИ</a:t>
            </a:r>
          </a:p>
        </p:txBody>
      </p:sp>
      <p:sp>
        <p:nvSpPr>
          <p:cNvPr id="51" name="Text Box 25"/>
          <p:cNvSpPr txBox="1">
            <a:spLocks noChangeArrowheads="1"/>
          </p:cNvSpPr>
          <p:nvPr/>
        </p:nvSpPr>
        <p:spPr bwMode="auto">
          <a:xfrm>
            <a:off x="4319136" y="1931382"/>
            <a:ext cx="25003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35" tIns="38268" rIns="76535" bIns="38268">
            <a:spAutoFit/>
          </a:bodyPr>
          <a:lstStyle>
            <a:lvl1pPr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 dirty="0">
                <a:latin typeface="Calibri" panose="020F0502020204030204" pitchFamily="34" charset="0"/>
              </a:rPr>
              <a:t>Приморский район,</a:t>
            </a:r>
            <a:br>
              <a:rPr lang="ru-RU" altLang="ru-RU" b="1" dirty="0">
                <a:latin typeface="Calibri" panose="020F0502020204030204" pitchFamily="34" charset="0"/>
              </a:rPr>
            </a:br>
            <a:r>
              <a:rPr lang="ru-RU" altLang="ru-RU" b="1" dirty="0">
                <a:latin typeface="Calibri" panose="020F0502020204030204" pitchFamily="34" charset="0"/>
              </a:rPr>
              <a:t>п. Красное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b="1" dirty="0">
                <a:solidFill>
                  <a:srgbClr val="37808F"/>
                </a:solidFill>
                <a:latin typeface="Calibri" panose="020F0502020204030204" pitchFamily="34" charset="0"/>
              </a:rPr>
              <a:t>нефтезагрязненный участок</a:t>
            </a:r>
          </a:p>
        </p:txBody>
      </p:sp>
      <p:sp>
        <p:nvSpPr>
          <p:cNvPr id="52" name="Text Box 26"/>
          <p:cNvSpPr txBox="1">
            <a:spLocks noChangeArrowheads="1"/>
          </p:cNvSpPr>
          <p:nvPr/>
        </p:nvSpPr>
        <p:spPr bwMode="auto">
          <a:xfrm>
            <a:off x="2035794" y="3997935"/>
            <a:ext cx="2927373" cy="132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535" tIns="38268" rIns="76535" bIns="38268">
            <a:spAutoFit/>
          </a:bodyPr>
          <a:lstStyle>
            <a:lvl1pPr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Calibri" panose="020F0502020204030204" pitchFamily="34" charset="0"/>
              </a:rPr>
              <a:t>Плесецкий округ</a:t>
            </a:r>
          </a:p>
          <a:p>
            <a:pPr algn="ctr" eaLnBrk="1" hangingPunct="1"/>
            <a:r>
              <a:rPr lang="ru-RU" altLang="ru-RU" b="1" dirty="0">
                <a:latin typeface="Calibri" panose="020F0502020204030204" pitchFamily="34" charset="0"/>
              </a:rPr>
              <a:t>п</a:t>
            </a:r>
            <a:r>
              <a:rPr lang="ru-RU" altLang="ru-RU" b="1" dirty="0" smtClean="0">
                <a:latin typeface="Calibri" panose="020F0502020204030204" pitchFamily="34" charset="0"/>
              </a:rPr>
              <a:t>. </a:t>
            </a:r>
            <a:r>
              <a:rPr lang="ru-RU" altLang="ru-RU" b="1" dirty="0" smtClean="0">
                <a:latin typeface="Calibri" panose="020F0502020204030204" pitchFamily="34" charset="0"/>
              </a:rPr>
              <a:t>Обозерский</a:t>
            </a:r>
            <a:endParaRPr lang="ru-RU" altLang="ru-RU" b="1" dirty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rgbClr val="37808F"/>
                </a:solidFill>
                <a:latin typeface="Calibri" panose="020F0502020204030204" pitchFamily="34" charset="0"/>
              </a:rPr>
              <a:t>территория </a:t>
            </a:r>
            <a:r>
              <a:rPr lang="ru-RU" altLang="ru-RU" b="1" dirty="0" smtClean="0">
                <a:solidFill>
                  <a:srgbClr val="37808F"/>
                </a:solidFill>
                <a:latin typeface="Calibri" panose="020F0502020204030204" pitchFamily="34" charset="0"/>
              </a:rPr>
              <a:t>бывшего известкового завода</a:t>
            </a:r>
            <a:endParaRPr lang="ru-RU" altLang="ru-RU" b="1" dirty="0">
              <a:solidFill>
                <a:srgbClr val="37808F"/>
              </a:solidFill>
              <a:latin typeface="Calibri" panose="020F0502020204030204" pitchFamily="34" charset="0"/>
            </a:endParaRPr>
          </a:p>
        </p:txBody>
      </p:sp>
      <p:sp>
        <p:nvSpPr>
          <p:cNvPr id="53" name="AutoShape 19"/>
          <p:cNvSpPr>
            <a:spLocks noChangeArrowheads="1"/>
          </p:cNvSpPr>
          <p:nvPr/>
        </p:nvSpPr>
        <p:spPr bwMode="auto">
          <a:xfrm>
            <a:off x="7324725" y="3502390"/>
            <a:ext cx="605743" cy="657957"/>
          </a:xfrm>
          <a:prstGeom prst="downArrow">
            <a:avLst>
              <a:gd name="adj1" fmla="val 50000"/>
              <a:gd name="adj2" fmla="val 27469"/>
            </a:avLst>
          </a:prstGeom>
          <a:solidFill>
            <a:srgbClr val="FE732C"/>
          </a:solidFill>
          <a:ln w="9525">
            <a:solidFill>
              <a:srgbClr val="FE732C"/>
            </a:solidFill>
            <a:miter lim="800000"/>
            <a:headEnd/>
            <a:tailEnd/>
          </a:ln>
        </p:spPr>
        <p:txBody>
          <a:bodyPr wrap="none" lIns="76535" tIns="38268" rIns="76535" bIns="3826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75" y="3175385"/>
            <a:ext cx="1230643" cy="123064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91" y="3267533"/>
            <a:ext cx="1434462" cy="1434462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35768" y="5349176"/>
            <a:ext cx="3338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E732C"/>
                </a:solidFill>
                <a:latin typeface="Myriad Pro Cond" panose="020B0506030403020204" pitchFamily="34" charset="0"/>
              </a:rPr>
              <a:t>ПОДГОТОВКА ПСД</a:t>
            </a:r>
            <a:endParaRPr lang="ru-RU" sz="3600" dirty="0">
              <a:solidFill>
                <a:srgbClr val="FE732C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4287017" y="5400072"/>
            <a:ext cx="46038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E732C"/>
                </a:solidFill>
                <a:latin typeface="Myriad Pro Cond" panose="020B0506030403020204" pitchFamily="34" charset="0"/>
              </a:rPr>
              <a:t>ЛИКВИДАЦИЯ ОБЪЕКТОВ</a:t>
            </a:r>
            <a:endParaRPr lang="ru-RU" sz="3600" dirty="0">
              <a:solidFill>
                <a:srgbClr val="FE732C"/>
              </a:solidFill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056" y="5454781"/>
            <a:ext cx="536915" cy="5369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58" y="1189460"/>
            <a:ext cx="1768322" cy="1768322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674" y="1620212"/>
            <a:ext cx="1768322" cy="17683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7" t="10694" r="33588" b="11528"/>
          <a:stretch/>
        </p:blipFill>
        <p:spPr>
          <a:xfrm>
            <a:off x="8888016" y="950008"/>
            <a:ext cx="3276601" cy="5334000"/>
          </a:xfrm>
          <a:prstGeom prst="rect">
            <a:avLst/>
          </a:prstGeom>
        </p:spPr>
      </p:pic>
      <p:sp>
        <p:nvSpPr>
          <p:cNvPr id="74" name="Прямоугольник 73"/>
          <p:cNvSpPr/>
          <p:nvPr/>
        </p:nvSpPr>
        <p:spPr>
          <a:xfrm>
            <a:off x="9325853" y="5853196"/>
            <a:ext cx="24413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Myriad Pro" panose="020B0503030403020204" pitchFamily="34" charset="0"/>
              </a:rPr>
              <a:t>а</a:t>
            </a:r>
            <a:r>
              <a:rPr lang="ru-RU" sz="1200" dirty="0" smtClean="0">
                <a:latin typeface="Myriad Pro" panose="020B0503030403020204" pitchFamily="34" charset="0"/>
              </a:rPr>
              <a:t>кватория р. Северная Двина</a:t>
            </a:r>
            <a:endParaRPr lang="ru-RU" sz="1200" dirty="0">
              <a:latin typeface="Myriad Pro" panose="020B0503030403020204" pitchFamily="34" charset="0"/>
            </a:endParaRPr>
          </a:p>
        </p:txBody>
      </p:sp>
      <p:sp>
        <p:nvSpPr>
          <p:cNvPr id="75" name="Подзаголовок 2"/>
          <p:cNvSpPr txBox="1">
            <a:spLocks/>
          </p:cNvSpPr>
          <p:nvPr/>
        </p:nvSpPr>
        <p:spPr>
          <a:xfrm>
            <a:off x="8880953" y="525182"/>
            <a:ext cx="3522990" cy="278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700"/>
              </a:lnSpc>
            </a:pPr>
            <a:r>
              <a:rPr lang="ru-RU" sz="1400" b="1" dirty="0" smtClean="0">
                <a:solidFill>
                  <a:srgbClr val="37808F"/>
                </a:solidFill>
                <a:latin typeface="Myriad Pro Cond" panose="020B0506030403020204" pitchFamily="34" charset="0"/>
              </a:rPr>
              <a:t>НЕФТЕЗАГРЯЗНЕННЫЙ УЧАСТОК В П. КРАСНОЕ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Myriad Pro Cond" panose="020B0506030403020204" pitchFamily="34" charset="0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8F5F078-29D8-493B-B591-83842896043D}"/>
              </a:ext>
            </a:extLst>
          </p:cNvPr>
          <p:cNvGrpSpPr/>
          <p:nvPr/>
        </p:nvGrpSpPr>
        <p:grpSpPr>
          <a:xfrm>
            <a:off x="-314325" y="9942"/>
            <a:ext cx="12495837" cy="535298"/>
            <a:chOff x="0" y="0"/>
            <a:chExt cx="12192000" cy="535298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8096F135-8D49-465C-A0C5-C049C73DBBD0}"/>
                </a:ext>
              </a:extLst>
            </p:cNvPr>
            <p:cNvSpPr/>
            <p:nvPr/>
          </p:nvSpPr>
          <p:spPr>
            <a:xfrm>
              <a:off x="0" y="0"/>
              <a:ext cx="12192000" cy="531510"/>
            </a:xfrm>
            <a:prstGeom prst="rect">
              <a:avLst/>
            </a:prstGeom>
            <a:solidFill>
              <a:srgbClr val="007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УЧАСТИЕ В ПРОЕКТЕ «ГЕНЕРАЛЬНАЯ УБОРКА»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DCD9D48-9A18-40CF-90B0-F8E10EEAE028}"/>
                </a:ext>
              </a:extLst>
            </p:cNvPr>
            <p:cNvSpPr/>
            <p:nvPr/>
          </p:nvSpPr>
          <p:spPr>
            <a:xfrm>
              <a:off x="9899563" y="135188"/>
              <a:ext cx="15067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АРХАНГЕЛЬСКАЯ</a:t>
              </a:r>
              <a:b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ru-RU" sz="1000" dirty="0">
                  <a:solidFill>
                    <a:schemeClr val="bg1"/>
                  </a:solidFill>
                  <a:cs typeface="Arial" panose="020B0604020202020204" pitchFamily="34" charset="0"/>
                </a:rPr>
                <a:t>ОБЛАСТЬ</a:t>
              </a: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0B2BCE4-3074-4B9A-84F2-173BB6D74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1574972" y="22084"/>
              <a:ext cx="425672" cy="475313"/>
            </a:xfrm>
            <a:prstGeom prst="rect">
              <a:avLst/>
            </a:prstGeom>
          </p:spPr>
        </p:pic>
      </p:grp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-229333" y="6144265"/>
            <a:ext cx="8001000" cy="8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35" tIns="38268" rIns="76535" bIns="38268">
            <a:spAutoFit/>
          </a:bodyPr>
          <a:lstStyle>
            <a:lvl1pPr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765175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765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ЕЩЕ 7 ОБЪЕКТОВ ПОДЛЕЖАТ ОБСЛЕДОВАНИЮ В 2023 ГОДУ 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И 6 ОБЪЕКТОВ НАХОДЯТСЯ В СТАДИИ СОГЛАСОВАНИЯ</a:t>
            </a:r>
            <a:endParaRPr lang="ru-RU" altLang="ru-RU" sz="20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3319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17848</TotalTime>
  <Words>393</Words>
  <Application>Microsoft Office PowerPoint</Application>
  <PresentationFormat>Широкоэкранный</PresentationFormat>
  <Paragraphs>108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5" baseType="lpstr">
      <vt:lpstr>SimSun</vt:lpstr>
      <vt:lpstr>Arial</vt:lpstr>
      <vt:lpstr>Book Antiqua</vt:lpstr>
      <vt:lpstr>Calibri</vt:lpstr>
      <vt:lpstr>Calibri Light</vt:lpstr>
      <vt:lpstr>Myriad Pro</vt:lpstr>
      <vt:lpstr>Myriad Pro Cond</vt:lpstr>
      <vt:lpstr>Wingdings</vt:lpstr>
      <vt:lpstr>Wingdings 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Волоковых Татьяна Сергеевна</dc:creator>
  <cp:lastModifiedBy>potapova.is</cp:lastModifiedBy>
  <cp:revision>473</cp:revision>
  <cp:lastPrinted>2023-01-24T16:15:20Z</cp:lastPrinted>
  <dcterms:created xsi:type="dcterms:W3CDTF">2023-01-16T11:56:42Z</dcterms:created>
  <dcterms:modified xsi:type="dcterms:W3CDTF">2023-05-30T10:01:11Z</dcterms:modified>
</cp:coreProperties>
</file>